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0"/>
  </p:notesMasterIdLst>
  <p:sldIdLst>
    <p:sldId id="307" r:id="rId3"/>
    <p:sldId id="257" r:id="rId4"/>
    <p:sldId id="258" r:id="rId5"/>
    <p:sldId id="304" r:id="rId6"/>
    <p:sldId id="284" r:id="rId7"/>
    <p:sldId id="260" r:id="rId8"/>
    <p:sldId id="309" r:id="rId9"/>
    <p:sldId id="262" r:id="rId10"/>
    <p:sldId id="261" r:id="rId11"/>
    <p:sldId id="289" r:id="rId12"/>
    <p:sldId id="264" r:id="rId13"/>
    <p:sldId id="285" r:id="rId14"/>
    <p:sldId id="286" r:id="rId15"/>
    <p:sldId id="287" r:id="rId16"/>
    <p:sldId id="288" r:id="rId17"/>
    <p:sldId id="290" r:id="rId18"/>
    <p:sldId id="291" r:id="rId19"/>
    <p:sldId id="292" r:id="rId20"/>
    <p:sldId id="293" r:id="rId21"/>
    <p:sldId id="294" r:id="rId22"/>
    <p:sldId id="296" r:id="rId23"/>
    <p:sldId id="297" r:id="rId24"/>
    <p:sldId id="301" r:id="rId25"/>
    <p:sldId id="298" r:id="rId26"/>
    <p:sldId id="299" r:id="rId27"/>
    <p:sldId id="302" r:id="rId28"/>
    <p:sldId id="303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472"/>
    <a:srgbClr val="431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33" y="7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0D17D-8D7F-463E-AFBB-F6E1A46F4357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E2E4-0F5A-4070-9180-443766230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715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202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019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34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267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988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32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50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05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254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199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3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95E3C-5BAA-4AAA-AF4C-3E158FDB55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806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425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191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845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71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129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770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08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7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61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5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431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357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96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89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E2E4-0F5A-4070-9180-44376623099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38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23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24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5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052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88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81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59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0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00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46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D6A7E66-48F9-B977-A2B9-4613F979F120}"/>
              </a:ext>
            </a:extLst>
          </p:cNvPr>
          <p:cNvSpPr txBox="1"/>
          <p:nvPr userDrawn="1"/>
        </p:nvSpPr>
        <p:spPr>
          <a:xfrm>
            <a:off x="1806104" y="666226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5306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17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0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1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C33A5-4536-4CCF-8A59-B0585F9C1F9E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B494C-91E6-4B14-89A5-945DBEEA7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2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9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730323" y="2459325"/>
            <a:ext cx="74283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6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Hbnu_DingLi</a:t>
            </a:r>
            <a:r>
              <a:rPr lang="en-US" altLang="zh-CN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 Chat</a:t>
            </a:r>
            <a:endParaRPr lang="zh-CN" altLang="en-US" sz="6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764525" y="3643397"/>
            <a:ext cx="6594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项目概述</a:t>
            </a:r>
          </a:p>
        </p:txBody>
      </p:sp>
      <p:sp>
        <p:nvSpPr>
          <p:cNvPr id="5" name="矩形 4"/>
          <p:cNvSpPr/>
          <p:nvPr/>
        </p:nvSpPr>
        <p:spPr>
          <a:xfrm>
            <a:off x="773951" y="4420352"/>
            <a:ext cx="1942615" cy="405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>
                <a:solidFill>
                  <a:srgbClr val="5F4C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计信</a:t>
            </a:r>
            <a:r>
              <a:rPr lang="en-US" altLang="zh-CN" spc="300">
                <a:solidFill>
                  <a:srgbClr val="5F4C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2014-8</a:t>
            </a:r>
            <a:r>
              <a:rPr lang="zh-CN" altLang="en-US" spc="300">
                <a:solidFill>
                  <a:srgbClr val="5F4C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</a:t>
            </a:r>
          </a:p>
        </p:txBody>
      </p:sp>
      <p:sp>
        <p:nvSpPr>
          <p:cNvPr id="6" name="矩形 5"/>
          <p:cNvSpPr/>
          <p:nvPr/>
        </p:nvSpPr>
        <p:spPr>
          <a:xfrm>
            <a:off x="2789539" y="4425606"/>
            <a:ext cx="1592035" cy="4054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2022.11.15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730324" y="858454"/>
            <a:ext cx="3824499" cy="17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1500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2022</a:t>
            </a:r>
            <a:endParaRPr lang="zh-CN" altLang="en-US" sz="11500">
              <a:solidFill>
                <a:schemeClr val="bg1"/>
              </a:solidFill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 animBg="1"/>
      <p:bldP spid="6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18916"/>
            <a:ext cx="12192000" cy="3651922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Agency FB" panose="020B0503020202020204" pitchFamily="34" charset="0"/>
              </a:rPr>
              <a:t>项目介绍</a:t>
            </a:r>
          </a:p>
        </p:txBody>
      </p:sp>
      <p:sp>
        <p:nvSpPr>
          <p:cNvPr id="4" name="矩形 3"/>
          <p:cNvSpPr/>
          <p:nvPr/>
        </p:nvSpPr>
        <p:spPr>
          <a:xfrm>
            <a:off x="1892300" y="4286629"/>
            <a:ext cx="8407400" cy="29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Project introduction</a:t>
            </a:r>
            <a:endParaRPr lang="zh-CN" altLang="en-US" sz="12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14"/>
          <p:cNvSpPr/>
          <p:nvPr/>
        </p:nvSpPr>
        <p:spPr>
          <a:xfrm>
            <a:off x="5021943" y="1321504"/>
            <a:ext cx="2148114" cy="1382640"/>
          </a:xfrm>
          <a:custGeom>
            <a:avLst/>
            <a:gdLst>
              <a:gd name="connsiteX0" fmla="*/ 0 w 4318004"/>
              <a:gd name="connsiteY0" fmla="*/ 3405519 h 3947521"/>
              <a:gd name="connsiteX1" fmla="*/ 4318004 w 4318004"/>
              <a:gd name="connsiteY1" fmla="*/ 3405519 h 3947521"/>
              <a:gd name="connsiteX2" fmla="*/ 2159002 w 4318004"/>
              <a:gd name="connsiteY2" fmla="*/ 3947521 h 3947521"/>
              <a:gd name="connsiteX3" fmla="*/ 0 w 4318004"/>
              <a:gd name="connsiteY3" fmla="*/ 0 h 3947521"/>
              <a:gd name="connsiteX4" fmla="*/ 4318004 w 4318004"/>
              <a:gd name="connsiteY4" fmla="*/ 0 h 3947521"/>
              <a:gd name="connsiteX5" fmla="*/ 4318004 w 4318004"/>
              <a:gd name="connsiteY5" fmla="*/ 1339228 h 3947521"/>
              <a:gd name="connsiteX6" fmla="*/ 4318004 w 4318004"/>
              <a:gd name="connsiteY6" fmla="*/ 2122339 h 3947521"/>
              <a:gd name="connsiteX7" fmla="*/ 4318004 w 4318004"/>
              <a:gd name="connsiteY7" fmla="*/ 3405518 h 3947521"/>
              <a:gd name="connsiteX8" fmla="*/ 0 w 4318004"/>
              <a:gd name="connsiteY8" fmla="*/ 3405518 h 3947521"/>
              <a:gd name="connsiteX9" fmla="*/ 0 w 4318004"/>
              <a:gd name="connsiteY9" fmla="*/ 2122339 h 3947521"/>
              <a:gd name="connsiteX10" fmla="*/ 0 w 4318004"/>
              <a:gd name="connsiteY10" fmla="*/ 1339228 h 394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4" h="3947521">
                <a:moveTo>
                  <a:pt x="0" y="3405519"/>
                </a:moveTo>
                <a:lnTo>
                  <a:pt x="4318004" y="3405519"/>
                </a:lnTo>
                <a:lnTo>
                  <a:pt x="2159002" y="3947521"/>
                </a:lnTo>
                <a:close/>
                <a:moveTo>
                  <a:pt x="0" y="0"/>
                </a:moveTo>
                <a:lnTo>
                  <a:pt x="4318004" y="0"/>
                </a:lnTo>
                <a:lnTo>
                  <a:pt x="4318004" y="1339228"/>
                </a:lnTo>
                <a:lnTo>
                  <a:pt x="4318004" y="2122339"/>
                </a:lnTo>
                <a:lnTo>
                  <a:pt x="4318004" y="3405518"/>
                </a:lnTo>
                <a:lnTo>
                  <a:pt x="0" y="3405518"/>
                </a:lnTo>
                <a:lnTo>
                  <a:pt x="0" y="2122339"/>
                </a:lnTo>
                <a:lnTo>
                  <a:pt x="0" y="1339228"/>
                </a:lnTo>
                <a:close/>
              </a:path>
            </a:pathLst>
          </a:cu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49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三、项目介绍</a:t>
            </a:r>
          </a:p>
        </p:txBody>
      </p:sp>
      <p:sp>
        <p:nvSpPr>
          <p:cNvPr id="27" name="矩形 26"/>
          <p:cNvSpPr/>
          <p:nvPr/>
        </p:nvSpPr>
        <p:spPr>
          <a:xfrm>
            <a:off x="916248" y="1756034"/>
            <a:ext cx="2324102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>
                <a:solidFill>
                  <a:srgbClr val="151472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注册功能流程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BEB35424-5737-AFC7-E334-1E41B9B72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29" y="2340019"/>
            <a:ext cx="9019942" cy="439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13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三、项目介绍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F8CC4F-F69F-FD22-577A-B570EBC73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90" y="2321638"/>
            <a:ext cx="9445420" cy="43519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C049AA4-66AB-981D-1E52-DEC6E458DA15}"/>
              </a:ext>
            </a:extLst>
          </p:cNvPr>
          <p:cNvSpPr/>
          <p:nvPr/>
        </p:nvSpPr>
        <p:spPr>
          <a:xfrm>
            <a:off x="916248" y="1756034"/>
            <a:ext cx="2324102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>
                <a:solidFill>
                  <a:srgbClr val="151472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登录功能流程</a:t>
            </a:r>
          </a:p>
        </p:txBody>
      </p:sp>
    </p:spTree>
    <p:extLst>
      <p:ext uri="{BB962C8B-B14F-4D97-AF65-F5344CB8AC3E}">
        <p14:creationId xmlns:p14="http://schemas.microsoft.com/office/powerpoint/2010/main" val="101043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三、项目介绍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B6DE18AB-95DD-DF4F-5FD7-62FAED954D7C}"/>
              </a:ext>
            </a:extLst>
          </p:cNvPr>
          <p:cNvSpPr/>
          <p:nvPr/>
        </p:nvSpPr>
        <p:spPr>
          <a:xfrm>
            <a:off x="916248" y="1756034"/>
            <a:ext cx="2324102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>
                <a:solidFill>
                  <a:srgbClr val="151472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找回密码流程</a:t>
            </a: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0D654CCD-6C2D-33CF-5853-2C3AC9F65B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5" t="11972" r="1"/>
          <a:stretch/>
        </p:blipFill>
        <p:spPr bwMode="auto">
          <a:xfrm>
            <a:off x="3310570" y="1204687"/>
            <a:ext cx="6499255" cy="5763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37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三、项目介绍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AE77BC8-D869-2331-1827-ADC8C99A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041" y="1296630"/>
            <a:ext cx="7625499" cy="551754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277FADE-D1F7-A15A-BAC8-F2B952085C8D}"/>
              </a:ext>
            </a:extLst>
          </p:cNvPr>
          <p:cNvSpPr/>
          <p:nvPr/>
        </p:nvSpPr>
        <p:spPr>
          <a:xfrm>
            <a:off x="916248" y="1756034"/>
            <a:ext cx="2324102" cy="108266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>
                <a:solidFill>
                  <a:srgbClr val="151472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找回密码功能</a:t>
            </a:r>
            <a:endParaRPr lang="en-US" altLang="zh-CN" sz="2800">
              <a:solidFill>
                <a:srgbClr val="151472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800">
                <a:solidFill>
                  <a:srgbClr val="151472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客户端代码</a:t>
            </a:r>
          </a:p>
        </p:txBody>
      </p:sp>
    </p:spTree>
    <p:extLst>
      <p:ext uri="{BB962C8B-B14F-4D97-AF65-F5344CB8AC3E}">
        <p14:creationId xmlns:p14="http://schemas.microsoft.com/office/powerpoint/2010/main" val="27178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三、项目介绍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58C5A34-0850-D211-E1C2-738F56DC9B2A}"/>
              </a:ext>
            </a:extLst>
          </p:cNvPr>
          <p:cNvSpPr/>
          <p:nvPr/>
        </p:nvSpPr>
        <p:spPr>
          <a:xfrm>
            <a:off x="916248" y="1756034"/>
            <a:ext cx="2324102" cy="108266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>
                <a:solidFill>
                  <a:srgbClr val="151472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找回密码功能</a:t>
            </a:r>
            <a:endParaRPr lang="en-US" altLang="zh-CN" sz="2800">
              <a:solidFill>
                <a:srgbClr val="151472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800">
                <a:solidFill>
                  <a:srgbClr val="151472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服务端代码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CF2D3E2-DBF3-F948-2F9E-E9BF75EC8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201" y="1204688"/>
            <a:ext cx="6303832" cy="564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三、项目介绍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8B3218-3E97-CDD6-9697-F59A390E1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062" y="1691322"/>
            <a:ext cx="8437234" cy="47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A13023F-42BB-9DD2-6B91-FE473F0A2EE7}"/>
              </a:ext>
            </a:extLst>
          </p:cNvPr>
          <p:cNvSpPr/>
          <p:nvPr/>
        </p:nvSpPr>
        <p:spPr>
          <a:xfrm>
            <a:off x="916248" y="1756034"/>
            <a:ext cx="2324102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>
                <a:solidFill>
                  <a:srgbClr val="151472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私聊流程</a:t>
            </a:r>
          </a:p>
        </p:txBody>
      </p:sp>
    </p:spTree>
    <p:extLst>
      <p:ext uri="{BB962C8B-B14F-4D97-AF65-F5344CB8AC3E}">
        <p14:creationId xmlns:p14="http://schemas.microsoft.com/office/powerpoint/2010/main" val="303481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三、项目介绍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C7AE47B-9B29-AF9C-190C-D0141DE34474}"/>
              </a:ext>
            </a:extLst>
          </p:cNvPr>
          <p:cNvSpPr/>
          <p:nvPr/>
        </p:nvSpPr>
        <p:spPr>
          <a:xfrm>
            <a:off x="916248" y="1756034"/>
            <a:ext cx="2324102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>
                <a:solidFill>
                  <a:srgbClr val="151472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群聊流程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325ABF8-6927-1790-CC38-54C843671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228" y="1110019"/>
            <a:ext cx="4743980" cy="5927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94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三、项目介绍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1766F2C-3E10-C552-2359-7CEF57BFB9B2}"/>
              </a:ext>
            </a:extLst>
          </p:cNvPr>
          <p:cNvSpPr/>
          <p:nvPr/>
        </p:nvSpPr>
        <p:spPr>
          <a:xfrm>
            <a:off x="916247" y="1756034"/>
            <a:ext cx="2714719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>
                <a:solidFill>
                  <a:srgbClr val="151472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群聊服务端代码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8559748-9046-D822-311A-F9BF97AC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69" y="3338998"/>
            <a:ext cx="10132955" cy="14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三、项目介绍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29917A6-D790-7BF6-8FFD-3FE98AFA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38" y="1204686"/>
            <a:ext cx="8531323" cy="56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2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37581" y="1828825"/>
            <a:ext cx="1661993" cy="31700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9600">
                <a:solidFill>
                  <a:srgbClr val="151472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目 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76240" y="941220"/>
            <a:ext cx="738664" cy="248850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6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360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055910" y="1016514"/>
            <a:ext cx="0" cy="395323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095528" y="151030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人员分工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175820" y="1478167"/>
            <a:ext cx="5515896" cy="639760"/>
            <a:chOff x="4611330" y="1493841"/>
            <a:chExt cx="5515896" cy="639760"/>
          </a:xfrm>
        </p:grpSpPr>
        <p:sp>
          <p:nvSpPr>
            <p:cNvPr id="11" name="矩形 10"/>
            <p:cNvSpPr/>
            <p:nvPr/>
          </p:nvSpPr>
          <p:spPr>
            <a:xfrm>
              <a:off x="6096000" y="1493841"/>
              <a:ext cx="4031226" cy="639760"/>
            </a:xfrm>
            <a:prstGeom prst="rect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611330" y="1493841"/>
              <a:ext cx="1484670" cy="639760"/>
            </a:xfrm>
            <a:prstGeom prst="rect">
              <a:avLst/>
            </a:prstGeom>
            <a:solidFill>
              <a:srgbClr val="151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zh-CN" sz="3600" spc="300">
                  <a:latin typeface="Agency FB" panose="020B0503020202020204" pitchFamily="34" charset="0"/>
                </a:rPr>
                <a:t>01</a:t>
              </a:r>
              <a:endParaRPr lang="zh-CN" altLang="en-US" sz="3600" spc="300">
                <a:latin typeface="Agency FB" panose="020B050302020202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95528" y="24411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项目结构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175820" y="2409049"/>
            <a:ext cx="5515896" cy="639760"/>
            <a:chOff x="4611330" y="1493841"/>
            <a:chExt cx="5515896" cy="639760"/>
          </a:xfrm>
        </p:grpSpPr>
        <p:sp>
          <p:nvSpPr>
            <p:cNvPr id="15" name="矩形 14"/>
            <p:cNvSpPr/>
            <p:nvPr/>
          </p:nvSpPr>
          <p:spPr>
            <a:xfrm>
              <a:off x="6096000" y="1493841"/>
              <a:ext cx="4031226" cy="639760"/>
            </a:xfrm>
            <a:prstGeom prst="rect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611330" y="1493841"/>
              <a:ext cx="1484670" cy="639760"/>
            </a:xfrm>
            <a:prstGeom prst="rect">
              <a:avLst/>
            </a:prstGeom>
            <a:solidFill>
              <a:srgbClr val="151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zh-CN" sz="3600" spc="300">
                  <a:latin typeface="Agency FB" panose="020B0503020202020204" pitchFamily="34" charset="0"/>
                </a:rPr>
                <a:t>02</a:t>
              </a:r>
              <a:endParaRPr lang="zh-CN" altLang="en-US" sz="3600" spc="300">
                <a:latin typeface="Agency FB" panose="020B0503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095528" y="338364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项目介绍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175820" y="3339931"/>
            <a:ext cx="5515896" cy="639760"/>
            <a:chOff x="4611330" y="1493841"/>
            <a:chExt cx="5515896" cy="639760"/>
          </a:xfrm>
        </p:grpSpPr>
        <p:sp>
          <p:nvSpPr>
            <p:cNvPr id="19" name="矩形 18"/>
            <p:cNvSpPr/>
            <p:nvPr/>
          </p:nvSpPr>
          <p:spPr>
            <a:xfrm>
              <a:off x="6096000" y="1493841"/>
              <a:ext cx="4031226" cy="639760"/>
            </a:xfrm>
            <a:prstGeom prst="rect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611330" y="1493841"/>
              <a:ext cx="1484670" cy="639760"/>
            </a:xfrm>
            <a:prstGeom prst="rect">
              <a:avLst/>
            </a:prstGeom>
            <a:solidFill>
              <a:srgbClr val="151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zh-CN" sz="3600" spc="300">
                  <a:latin typeface="Agency FB" panose="020B0503020202020204" pitchFamily="34" charset="0"/>
                </a:rPr>
                <a:t>03</a:t>
              </a:r>
              <a:endParaRPr lang="zh-CN" altLang="en-US" sz="3600" spc="300">
                <a:latin typeface="Agency FB" panose="020B0503020202020204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095528" y="430295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实验结果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175820" y="4270813"/>
            <a:ext cx="5515896" cy="639760"/>
            <a:chOff x="4611330" y="1493841"/>
            <a:chExt cx="5515896" cy="639760"/>
          </a:xfrm>
        </p:grpSpPr>
        <p:sp>
          <p:nvSpPr>
            <p:cNvPr id="23" name="矩形 22"/>
            <p:cNvSpPr/>
            <p:nvPr/>
          </p:nvSpPr>
          <p:spPr>
            <a:xfrm>
              <a:off x="6096000" y="1493841"/>
              <a:ext cx="4031226" cy="639760"/>
            </a:xfrm>
            <a:prstGeom prst="rect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611330" y="1493841"/>
              <a:ext cx="1484670" cy="639760"/>
            </a:xfrm>
            <a:prstGeom prst="rect">
              <a:avLst/>
            </a:prstGeom>
            <a:solidFill>
              <a:srgbClr val="151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zh-CN" sz="3600" spc="300">
                  <a:latin typeface="Agency FB" panose="020B0503020202020204" pitchFamily="34" charset="0"/>
                </a:rPr>
                <a:t>04</a:t>
              </a:r>
              <a:endParaRPr lang="zh-CN" altLang="en-US" sz="3600" spc="300">
                <a:latin typeface="Agency FB" panose="020B0503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75820" y="5198410"/>
            <a:ext cx="5515896" cy="639760"/>
            <a:chOff x="4611330" y="1493841"/>
            <a:chExt cx="5515896" cy="639760"/>
          </a:xfrm>
        </p:grpSpPr>
        <p:sp>
          <p:nvSpPr>
            <p:cNvPr id="26" name="矩形 25"/>
            <p:cNvSpPr/>
            <p:nvPr/>
          </p:nvSpPr>
          <p:spPr>
            <a:xfrm>
              <a:off x="6096000" y="1493841"/>
              <a:ext cx="4031226" cy="639760"/>
            </a:xfrm>
            <a:prstGeom prst="rect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611330" y="1493841"/>
              <a:ext cx="1484670" cy="639760"/>
            </a:xfrm>
            <a:prstGeom prst="rect">
              <a:avLst/>
            </a:prstGeom>
            <a:solidFill>
              <a:srgbClr val="151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zh-CN" sz="3600" spc="300">
                  <a:latin typeface="Agency FB" panose="020B0503020202020204" pitchFamily="34" charset="0"/>
                </a:rPr>
                <a:t>05</a:t>
              </a:r>
              <a:endParaRPr lang="zh-CN" altLang="en-US" sz="3600" spc="300">
                <a:latin typeface="Agency FB" panose="020B0503020202020204" pitchFamily="34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7095527" y="521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扩展功能</a:t>
            </a:r>
          </a:p>
        </p:txBody>
      </p:sp>
    </p:spTree>
    <p:extLst>
      <p:ext uri="{BB962C8B-B14F-4D97-AF65-F5344CB8AC3E}">
        <p14:creationId xmlns:p14="http://schemas.microsoft.com/office/powerpoint/2010/main" val="75231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23565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-1.04167E-6 0.23564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5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1.04167E-6 0.23565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2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8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1.04167E-6 0.23565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85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1.04167E-6 0.2356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18916"/>
            <a:ext cx="12192000" cy="3651922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64781" y="3154684"/>
            <a:ext cx="3262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实验结果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1892300" y="4286629"/>
            <a:ext cx="8407400" cy="29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Result display</a:t>
            </a:r>
            <a:endParaRPr lang="zh-CN" altLang="en-US" sz="12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14"/>
          <p:cNvSpPr/>
          <p:nvPr/>
        </p:nvSpPr>
        <p:spPr>
          <a:xfrm>
            <a:off x="5021943" y="1321504"/>
            <a:ext cx="2148114" cy="1382640"/>
          </a:xfrm>
          <a:custGeom>
            <a:avLst/>
            <a:gdLst>
              <a:gd name="connsiteX0" fmla="*/ 0 w 4318004"/>
              <a:gd name="connsiteY0" fmla="*/ 3405519 h 3947521"/>
              <a:gd name="connsiteX1" fmla="*/ 4318004 w 4318004"/>
              <a:gd name="connsiteY1" fmla="*/ 3405519 h 3947521"/>
              <a:gd name="connsiteX2" fmla="*/ 2159002 w 4318004"/>
              <a:gd name="connsiteY2" fmla="*/ 3947521 h 3947521"/>
              <a:gd name="connsiteX3" fmla="*/ 0 w 4318004"/>
              <a:gd name="connsiteY3" fmla="*/ 0 h 3947521"/>
              <a:gd name="connsiteX4" fmla="*/ 4318004 w 4318004"/>
              <a:gd name="connsiteY4" fmla="*/ 0 h 3947521"/>
              <a:gd name="connsiteX5" fmla="*/ 4318004 w 4318004"/>
              <a:gd name="connsiteY5" fmla="*/ 1339228 h 3947521"/>
              <a:gd name="connsiteX6" fmla="*/ 4318004 w 4318004"/>
              <a:gd name="connsiteY6" fmla="*/ 2122339 h 3947521"/>
              <a:gd name="connsiteX7" fmla="*/ 4318004 w 4318004"/>
              <a:gd name="connsiteY7" fmla="*/ 3405518 h 3947521"/>
              <a:gd name="connsiteX8" fmla="*/ 0 w 4318004"/>
              <a:gd name="connsiteY8" fmla="*/ 3405518 h 3947521"/>
              <a:gd name="connsiteX9" fmla="*/ 0 w 4318004"/>
              <a:gd name="connsiteY9" fmla="*/ 2122339 h 3947521"/>
              <a:gd name="connsiteX10" fmla="*/ 0 w 4318004"/>
              <a:gd name="connsiteY10" fmla="*/ 1339228 h 394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4" h="3947521">
                <a:moveTo>
                  <a:pt x="0" y="3405519"/>
                </a:moveTo>
                <a:lnTo>
                  <a:pt x="4318004" y="3405519"/>
                </a:lnTo>
                <a:lnTo>
                  <a:pt x="2159002" y="3947521"/>
                </a:lnTo>
                <a:close/>
                <a:moveTo>
                  <a:pt x="0" y="0"/>
                </a:moveTo>
                <a:lnTo>
                  <a:pt x="4318004" y="0"/>
                </a:lnTo>
                <a:lnTo>
                  <a:pt x="4318004" y="1339228"/>
                </a:lnTo>
                <a:lnTo>
                  <a:pt x="4318004" y="2122339"/>
                </a:lnTo>
                <a:lnTo>
                  <a:pt x="4318004" y="3405518"/>
                </a:lnTo>
                <a:lnTo>
                  <a:pt x="0" y="3405518"/>
                </a:lnTo>
                <a:lnTo>
                  <a:pt x="0" y="2122339"/>
                </a:lnTo>
                <a:lnTo>
                  <a:pt x="0" y="1339228"/>
                </a:lnTo>
                <a:close/>
              </a:path>
            </a:pathLst>
          </a:cu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81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四、实验结果</a:t>
            </a:r>
          </a:p>
        </p:txBody>
      </p:sp>
      <p:pic>
        <p:nvPicPr>
          <p:cNvPr id="35" name="找回密码演示">
            <a:hlinkClick r:id="" action="ppaction://media"/>
            <a:extLst>
              <a:ext uri="{FF2B5EF4-FFF2-40B4-BE49-F238E27FC236}">
                <a16:creationId xmlns:a16="http://schemas.microsoft.com/office/drawing/2014/main" id="{9E221FC9-B43F-87E1-0BAC-6F1CB3EA56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0182" y="1204687"/>
            <a:ext cx="10080372" cy="5670209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9E973CDC-037A-2994-CD6F-69AA7B638202}"/>
              </a:ext>
            </a:extLst>
          </p:cNvPr>
          <p:cNvSpPr/>
          <p:nvPr/>
        </p:nvSpPr>
        <p:spPr>
          <a:xfrm>
            <a:off x="673705" y="1420426"/>
            <a:ext cx="676122" cy="3142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50">
                <a:ln w="0"/>
                <a:solidFill>
                  <a:schemeClr val="bg2"/>
                </a:solidFill>
              </a:rPr>
              <a:t>找回密码演示</a:t>
            </a:r>
          </a:p>
        </p:txBody>
      </p:sp>
    </p:spTree>
    <p:extLst>
      <p:ext uri="{BB962C8B-B14F-4D97-AF65-F5344CB8AC3E}">
        <p14:creationId xmlns:p14="http://schemas.microsoft.com/office/powerpoint/2010/main" val="1707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0019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四、实验结果</a:t>
            </a:r>
          </a:p>
        </p:txBody>
      </p:sp>
      <p:pic>
        <p:nvPicPr>
          <p:cNvPr id="40" name="图片 39" descr="privateChat">
            <a:extLst>
              <a:ext uri="{FF2B5EF4-FFF2-40B4-BE49-F238E27FC236}">
                <a16:creationId xmlns:a16="http://schemas.microsoft.com/office/drawing/2014/main" id="{ED1959C4-BF90-631A-FD73-316D1FA82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136" y="1204687"/>
            <a:ext cx="8482011" cy="565331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59BAE64-46AE-BCDB-4FE0-7A8BCD86C47E}"/>
              </a:ext>
            </a:extLst>
          </p:cNvPr>
          <p:cNvSpPr/>
          <p:nvPr/>
        </p:nvSpPr>
        <p:spPr>
          <a:xfrm>
            <a:off x="673705" y="1420426"/>
            <a:ext cx="676122" cy="3142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50">
                <a:ln w="0"/>
                <a:solidFill>
                  <a:schemeClr val="bg2"/>
                </a:solidFill>
              </a:rPr>
              <a:t>私聊功能演示</a:t>
            </a:r>
          </a:p>
        </p:txBody>
      </p:sp>
    </p:spTree>
    <p:extLst>
      <p:ext uri="{BB962C8B-B14F-4D97-AF65-F5344CB8AC3E}">
        <p14:creationId xmlns:p14="http://schemas.microsoft.com/office/powerpoint/2010/main" val="15894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四、实验结果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749B82B-70FD-8686-979E-9D475A2BBE5A}"/>
              </a:ext>
            </a:extLst>
          </p:cNvPr>
          <p:cNvSpPr/>
          <p:nvPr/>
        </p:nvSpPr>
        <p:spPr>
          <a:xfrm>
            <a:off x="673705" y="1420426"/>
            <a:ext cx="676122" cy="3142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50">
                <a:ln w="0"/>
                <a:solidFill>
                  <a:schemeClr val="bg2"/>
                </a:solidFill>
              </a:rPr>
              <a:t>群聊功能演示</a:t>
            </a:r>
          </a:p>
        </p:txBody>
      </p:sp>
      <p:pic>
        <p:nvPicPr>
          <p:cNvPr id="47" name="图片 46" descr="groupChat">
            <a:extLst>
              <a:ext uri="{FF2B5EF4-FFF2-40B4-BE49-F238E27FC236}">
                <a16:creationId xmlns:a16="http://schemas.microsoft.com/office/drawing/2014/main" id="{203E7271-2E8C-FE2C-B007-F7611D93B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50" y="1234092"/>
            <a:ext cx="8437894" cy="5623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53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18916"/>
            <a:ext cx="12192000" cy="3651922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64784" y="3154684"/>
            <a:ext cx="3262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功能扩展</a:t>
            </a:r>
          </a:p>
        </p:txBody>
      </p:sp>
      <p:sp>
        <p:nvSpPr>
          <p:cNvPr id="4" name="矩形 3"/>
          <p:cNvSpPr/>
          <p:nvPr/>
        </p:nvSpPr>
        <p:spPr>
          <a:xfrm>
            <a:off x="1892300" y="4286629"/>
            <a:ext cx="8407400" cy="29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Function expansion</a:t>
            </a:r>
            <a:endParaRPr lang="zh-CN" altLang="en-US" sz="12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14"/>
          <p:cNvSpPr/>
          <p:nvPr/>
        </p:nvSpPr>
        <p:spPr>
          <a:xfrm>
            <a:off x="5021943" y="1321504"/>
            <a:ext cx="2148114" cy="1382640"/>
          </a:xfrm>
          <a:custGeom>
            <a:avLst/>
            <a:gdLst>
              <a:gd name="connsiteX0" fmla="*/ 0 w 4318004"/>
              <a:gd name="connsiteY0" fmla="*/ 3405519 h 3947521"/>
              <a:gd name="connsiteX1" fmla="*/ 4318004 w 4318004"/>
              <a:gd name="connsiteY1" fmla="*/ 3405519 h 3947521"/>
              <a:gd name="connsiteX2" fmla="*/ 2159002 w 4318004"/>
              <a:gd name="connsiteY2" fmla="*/ 3947521 h 3947521"/>
              <a:gd name="connsiteX3" fmla="*/ 0 w 4318004"/>
              <a:gd name="connsiteY3" fmla="*/ 0 h 3947521"/>
              <a:gd name="connsiteX4" fmla="*/ 4318004 w 4318004"/>
              <a:gd name="connsiteY4" fmla="*/ 0 h 3947521"/>
              <a:gd name="connsiteX5" fmla="*/ 4318004 w 4318004"/>
              <a:gd name="connsiteY5" fmla="*/ 1339228 h 3947521"/>
              <a:gd name="connsiteX6" fmla="*/ 4318004 w 4318004"/>
              <a:gd name="connsiteY6" fmla="*/ 2122339 h 3947521"/>
              <a:gd name="connsiteX7" fmla="*/ 4318004 w 4318004"/>
              <a:gd name="connsiteY7" fmla="*/ 3405518 h 3947521"/>
              <a:gd name="connsiteX8" fmla="*/ 0 w 4318004"/>
              <a:gd name="connsiteY8" fmla="*/ 3405518 h 3947521"/>
              <a:gd name="connsiteX9" fmla="*/ 0 w 4318004"/>
              <a:gd name="connsiteY9" fmla="*/ 2122339 h 3947521"/>
              <a:gd name="connsiteX10" fmla="*/ 0 w 4318004"/>
              <a:gd name="connsiteY10" fmla="*/ 1339228 h 394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4" h="3947521">
                <a:moveTo>
                  <a:pt x="0" y="3405519"/>
                </a:moveTo>
                <a:lnTo>
                  <a:pt x="4318004" y="3405519"/>
                </a:lnTo>
                <a:lnTo>
                  <a:pt x="2159002" y="3947521"/>
                </a:lnTo>
                <a:close/>
                <a:moveTo>
                  <a:pt x="0" y="0"/>
                </a:moveTo>
                <a:lnTo>
                  <a:pt x="4318004" y="0"/>
                </a:lnTo>
                <a:lnTo>
                  <a:pt x="4318004" y="1339228"/>
                </a:lnTo>
                <a:lnTo>
                  <a:pt x="4318004" y="2122339"/>
                </a:lnTo>
                <a:lnTo>
                  <a:pt x="4318004" y="3405518"/>
                </a:lnTo>
                <a:lnTo>
                  <a:pt x="0" y="3405518"/>
                </a:lnTo>
                <a:lnTo>
                  <a:pt x="0" y="2122339"/>
                </a:lnTo>
                <a:lnTo>
                  <a:pt x="0" y="1339228"/>
                </a:lnTo>
                <a:close/>
              </a:path>
            </a:pathLst>
          </a:cu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>
                <a:solidFill>
                  <a:schemeClr val="bg1"/>
                </a:solidFill>
                <a:latin typeface="Agency FB" panose="020B0503020202020204" pitchFamily="34" charset="0"/>
              </a:rPr>
              <a:t>05</a:t>
            </a:r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73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五、功能扩展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E683B3-FE11-9246-585A-A9F7E4270058}"/>
              </a:ext>
            </a:extLst>
          </p:cNvPr>
          <p:cNvSpPr/>
          <p:nvPr/>
        </p:nvSpPr>
        <p:spPr>
          <a:xfrm>
            <a:off x="4531686" y="1296630"/>
            <a:ext cx="2303916" cy="932183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迷你简菱心" panose="02010609000101010101" pitchFamily="49" charset="-122"/>
                <a:ea typeface="迷你简菱心" panose="02010609000101010101" pitchFamily="49" charset="-122"/>
              </a:rPr>
              <a:t>管理员功能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FC53A27-9FA9-4798-A86A-5FEED5B5B28D}"/>
              </a:ext>
            </a:extLst>
          </p:cNvPr>
          <p:cNvGrpSpPr/>
          <p:nvPr/>
        </p:nvGrpSpPr>
        <p:grpSpPr>
          <a:xfrm>
            <a:off x="7595960" y="2792176"/>
            <a:ext cx="2719891" cy="2612571"/>
            <a:chOff x="2276756" y="2590099"/>
            <a:chExt cx="2719891" cy="261257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239589B-3911-3E26-1D4A-2483B1CF54D9}"/>
                </a:ext>
              </a:extLst>
            </p:cNvPr>
            <p:cNvSpPr/>
            <p:nvPr/>
          </p:nvSpPr>
          <p:spPr>
            <a:xfrm>
              <a:off x="2276756" y="2590099"/>
              <a:ext cx="2719891" cy="261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可查询所有</a:t>
              </a:r>
              <a:endParaRPr lang="en-US" altLang="zh-CN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已连接的客户端端口</a:t>
              </a:r>
              <a:endParaRPr lang="en-US" altLang="zh-CN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及对应登录的用户信息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0F3B205-ACEC-6147-C007-8E8419099D85}"/>
                </a:ext>
              </a:extLst>
            </p:cNvPr>
            <p:cNvSpPr/>
            <p:nvPr/>
          </p:nvSpPr>
          <p:spPr>
            <a:xfrm>
              <a:off x="2472485" y="2976326"/>
              <a:ext cx="2435387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2)</a:t>
              </a: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查看所有已连接客户端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4B904B9-764A-3000-2522-4305112A595D}"/>
              </a:ext>
            </a:extLst>
          </p:cNvPr>
          <p:cNvGrpSpPr/>
          <p:nvPr/>
        </p:nvGrpSpPr>
        <p:grpSpPr>
          <a:xfrm>
            <a:off x="1349827" y="2792176"/>
            <a:ext cx="2303916" cy="2612571"/>
            <a:chOff x="2276757" y="2590099"/>
            <a:chExt cx="2303916" cy="261257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B58055-E574-B381-0603-136A93061225}"/>
                </a:ext>
              </a:extLst>
            </p:cNvPr>
            <p:cNvSpPr/>
            <p:nvPr/>
          </p:nvSpPr>
          <p:spPr>
            <a:xfrm>
              <a:off x="2276757" y="2590099"/>
              <a:ext cx="2303916" cy="261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可查询所有</a:t>
              </a:r>
              <a:endParaRPr lang="en-US" altLang="zh-CN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已注册的用户信息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E50604E-0357-B46C-8A23-5F1BEC1CDBE8}"/>
                </a:ext>
              </a:extLst>
            </p:cNvPr>
            <p:cNvSpPr/>
            <p:nvPr/>
          </p:nvSpPr>
          <p:spPr>
            <a:xfrm>
              <a:off x="2472485" y="2976326"/>
              <a:ext cx="1912461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1)</a:t>
              </a: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查看用户信息表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2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五、功能扩展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6116D5-75B7-06D9-1948-1E1A7C254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97" y="1204687"/>
            <a:ext cx="8394076" cy="5591368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72D319-47E5-0375-2D6E-20E02C403F04}"/>
              </a:ext>
            </a:extLst>
          </p:cNvPr>
          <p:cNvSpPr/>
          <p:nvPr/>
        </p:nvSpPr>
        <p:spPr>
          <a:xfrm>
            <a:off x="673705" y="1420426"/>
            <a:ext cx="676122" cy="3142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50">
                <a:ln w="0"/>
                <a:solidFill>
                  <a:schemeClr val="bg2"/>
                </a:solidFill>
              </a:rPr>
              <a:t>扩展功能演示</a:t>
            </a:r>
          </a:p>
        </p:txBody>
      </p:sp>
    </p:spTree>
    <p:extLst>
      <p:ext uri="{BB962C8B-B14F-4D97-AF65-F5344CB8AC3E}">
        <p14:creationId xmlns:p14="http://schemas.microsoft.com/office/powerpoint/2010/main" val="4344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730323" y="2459325"/>
            <a:ext cx="74283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谢谢观看</a:t>
            </a:r>
          </a:p>
        </p:txBody>
      </p:sp>
      <p:sp>
        <p:nvSpPr>
          <p:cNvPr id="5" name="矩形 4"/>
          <p:cNvSpPr/>
          <p:nvPr/>
        </p:nvSpPr>
        <p:spPr>
          <a:xfrm>
            <a:off x="773951" y="4420352"/>
            <a:ext cx="1942615" cy="405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pc="300">
                <a:solidFill>
                  <a:srgbClr val="5F4C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计信</a:t>
            </a:r>
            <a:r>
              <a:rPr lang="en-US" altLang="zh-CN" spc="300">
                <a:solidFill>
                  <a:srgbClr val="5F4C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2014-8</a:t>
            </a:r>
            <a:r>
              <a:rPr lang="zh-CN" altLang="en-US" spc="300">
                <a:solidFill>
                  <a:srgbClr val="5F4C8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</a:t>
            </a:r>
          </a:p>
        </p:txBody>
      </p:sp>
      <p:sp>
        <p:nvSpPr>
          <p:cNvPr id="6" name="矩形 5"/>
          <p:cNvSpPr/>
          <p:nvPr/>
        </p:nvSpPr>
        <p:spPr>
          <a:xfrm>
            <a:off x="3036163" y="4420352"/>
            <a:ext cx="1518660" cy="4054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2022.11.15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730324" y="858454"/>
            <a:ext cx="3824499" cy="17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1500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2022</a:t>
            </a:r>
            <a:endParaRPr lang="zh-CN" altLang="en-US" sz="11500">
              <a:solidFill>
                <a:schemeClr val="bg1"/>
              </a:solidFill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7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 animBg="1"/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18916"/>
            <a:ext cx="12192000" cy="3651922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64784" y="3154684"/>
            <a:ext cx="3262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人员分工</a:t>
            </a:r>
          </a:p>
        </p:txBody>
      </p:sp>
      <p:sp>
        <p:nvSpPr>
          <p:cNvPr id="4" name="矩形 3"/>
          <p:cNvSpPr/>
          <p:nvPr/>
        </p:nvSpPr>
        <p:spPr>
          <a:xfrm>
            <a:off x="1892300" y="4286629"/>
            <a:ext cx="8407400" cy="29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Personnel division of labor</a:t>
            </a:r>
            <a:endParaRPr lang="zh-CN" altLang="en-US" sz="12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14"/>
          <p:cNvSpPr/>
          <p:nvPr/>
        </p:nvSpPr>
        <p:spPr>
          <a:xfrm>
            <a:off x="5021943" y="1321504"/>
            <a:ext cx="2148114" cy="1382640"/>
          </a:xfrm>
          <a:custGeom>
            <a:avLst/>
            <a:gdLst>
              <a:gd name="connsiteX0" fmla="*/ 0 w 4318004"/>
              <a:gd name="connsiteY0" fmla="*/ 3405519 h 3947521"/>
              <a:gd name="connsiteX1" fmla="*/ 4318004 w 4318004"/>
              <a:gd name="connsiteY1" fmla="*/ 3405519 h 3947521"/>
              <a:gd name="connsiteX2" fmla="*/ 2159002 w 4318004"/>
              <a:gd name="connsiteY2" fmla="*/ 3947521 h 3947521"/>
              <a:gd name="connsiteX3" fmla="*/ 0 w 4318004"/>
              <a:gd name="connsiteY3" fmla="*/ 0 h 3947521"/>
              <a:gd name="connsiteX4" fmla="*/ 4318004 w 4318004"/>
              <a:gd name="connsiteY4" fmla="*/ 0 h 3947521"/>
              <a:gd name="connsiteX5" fmla="*/ 4318004 w 4318004"/>
              <a:gd name="connsiteY5" fmla="*/ 1339228 h 3947521"/>
              <a:gd name="connsiteX6" fmla="*/ 4318004 w 4318004"/>
              <a:gd name="connsiteY6" fmla="*/ 2122339 h 3947521"/>
              <a:gd name="connsiteX7" fmla="*/ 4318004 w 4318004"/>
              <a:gd name="connsiteY7" fmla="*/ 3405518 h 3947521"/>
              <a:gd name="connsiteX8" fmla="*/ 0 w 4318004"/>
              <a:gd name="connsiteY8" fmla="*/ 3405518 h 3947521"/>
              <a:gd name="connsiteX9" fmla="*/ 0 w 4318004"/>
              <a:gd name="connsiteY9" fmla="*/ 2122339 h 3947521"/>
              <a:gd name="connsiteX10" fmla="*/ 0 w 4318004"/>
              <a:gd name="connsiteY10" fmla="*/ 1339228 h 394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4" h="3947521">
                <a:moveTo>
                  <a:pt x="0" y="3405519"/>
                </a:moveTo>
                <a:lnTo>
                  <a:pt x="4318004" y="3405519"/>
                </a:lnTo>
                <a:lnTo>
                  <a:pt x="2159002" y="3947521"/>
                </a:lnTo>
                <a:close/>
                <a:moveTo>
                  <a:pt x="0" y="0"/>
                </a:moveTo>
                <a:lnTo>
                  <a:pt x="4318004" y="0"/>
                </a:lnTo>
                <a:lnTo>
                  <a:pt x="4318004" y="1339228"/>
                </a:lnTo>
                <a:lnTo>
                  <a:pt x="4318004" y="2122339"/>
                </a:lnTo>
                <a:lnTo>
                  <a:pt x="4318004" y="3405518"/>
                </a:lnTo>
                <a:lnTo>
                  <a:pt x="0" y="3405518"/>
                </a:lnTo>
                <a:lnTo>
                  <a:pt x="0" y="2122339"/>
                </a:lnTo>
                <a:lnTo>
                  <a:pt x="0" y="1339228"/>
                </a:lnTo>
                <a:close/>
              </a:path>
            </a:pathLst>
          </a:cu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9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一、人员分工</a:t>
            </a:r>
          </a:p>
        </p:txBody>
      </p:sp>
      <p:grpSp>
        <p:nvGrpSpPr>
          <p:cNvPr id="22" name="Group 53"/>
          <p:cNvGrpSpPr/>
          <p:nvPr/>
        </p:nvGrpSpPr>
        <p:grpSpPr>
          <a:xfrm>
            <a:off x="8403598" y="2245359"/>
            <a:ext cx="3002397" cy="676457"/>
            <a:chOff x="8614471" y="2558783"/>
            <a:chExt cx="3162659" cy="641461"/>
          </a:xfrm>
        </p:grpSpPr>
        <p:sp>
          <p:nvSpPr>
            <p:cNvPr id="23" name="TextBox 54"/>
            <p:cNvSpPr txBox="1"/>
            <p:nvPr/>
          </p:nvSpPr>
          <p:spPr>
            <a:xfrm>
              <a:off x="8614471" y="2558783"/>
              <a:ext cx="194592" cy="395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chemeClr val="bg1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4" name="Rectangle 55"/>
            <p:cNvSpPr/>
            <p:nvPr/>
          </p:nvSpPr>
          <p:spPr>
            <a:xfrm>
              <a:off x="8614471" y="2924503"/>
              <a:ext cx="3162659" cy="275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GB" sz="110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53"/>
          <p:cNvGrpSpPr/>
          <p:nvPr/>
        </p:nvGrpSpPr>
        <p:grpSpPr>
          <a:xfrm>
            <a:off x="8403598" y="3613818"/>
            <a:ext cx="3002397" cy="661944"/>
            <a:chOff x="8614471" y="2572546"/>
            <a:chExt cx="3162659" cy="627699"/>
          </a:xfrm>
        </p:grpSpPr>
        <p:sp>
          <p:nvSpPr>
            <p:cNvPr id="26" name="TextBox 54"/>
            <p:cNvSpPr txBox="1"/>
            <p:nvPr/>
          </p:nvSpPr>
          <p:spPr>
            <a:xfrm>
              <a:off x="8614471" y="2572546"/>
              <a:ext cx="194592" cy="395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chemeClr val="bg1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7" name="Rectangle 55"/>
            <p:cNvSpPr/>
            <p:nvPr/>
          </p:nvSpPr>
          <p:spPr>
            <a:xfrm>
              <a:off x="8614471" y="2924503"/>
              <a:ext cx="3162659" cy="275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GB" sz="110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53"/>
          <p:cNvGrpSpPr/>
          <p:nvPr/>
        </p:nvGrpSpPr>
        <p:grpSpPr>
          <a:xfrm>
            <a:off x="8403598" y="5023579"/>
            <a:ext cx="3002397" cy="661944"/>
            <a:chOff x="8614471" y="2572546"/>
            <a:chExt cx="3162659" cy="627699"/>
          </a:xfrm>
        </p:grpSpPr>
        <p:sp>
          <p:nvSpPr>
            <p:cNvPr id="29" name="TextBox 54"/>
            <p:cNvSpPr txBox="1"/>
            <p:nvPr/>
          </p:nvSpPr>
          <p:spPr>
            <a:xfrm>
              <a:off x="8614471" y="2572546"/>
              <a:ext cx="194592" cy="395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chemeClr val="bg1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" name="Rectangle 55"/>
            <p:cNvSpPr/>
            <p:nvPr/>
          </p:nvSpPr>
          <p:spPr>
            <a:xfrm>
              <a:off x="8614471" y="2924503"/>
              <a:ext cx="3162659" cy="275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GB" sz="110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97D5EBB-4267-F404-F916-4334009D3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5" y="1614550"/>
            <a:ext cx="10369671" cy="46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18916"/>
            <a:ext cx="12192000" cy="3651922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64784" y="3154684"/>
            <a:ext cx="3262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3000509000000000000" pitchFamily="65" charset="-122"/>
                <a:ea typeface="方正尚酷简体" panose="03000509000000000000" pitchFamily="65" charset="-122"/>
              </a:rPr>
              <a:t>项目结构</a:t>
            </a:r>
          </a:p>
        </p:txBody>
      </p:sp>
      <p:sp>
        <p:nvSpPr>
          <p:cNvPr id="4" name="矩形 3"/>
          <p:cNvSpPr/>
          <p:nvPr/>
        </p:nvSpPr>
        <p:spPr>
          <a:xfrm>
            <a:off x="1892300" y="4286629"/>
            <a:ext cx="8407400" cy="29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Project structure</a:t>
            </a:r>
            <a:endParaRPr lang="zh-CN" altLang="en-US" sz="12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14"/>
          <p:cNvSpPr/>
          <p:nvPr/>
        </p:nvSpPr>
        <p:spPr>
          <a:xfrm>
            <a:off x="5021943" y="1321504"/>
            <a:ext cx="2148114" cy="1382640"/>
          </a:xfrm>
          <a:custGeom>
            <a:avLst/>
            <a:gdLst>
              <a:gd name="connsiteX0" fmla="*/ 0 w 4318004"/>
              <a:gd name="connsiteY0" fmla="*/ 3405519 h 3947521"/>
              <a:gd name="connsiteX1" fmla="*/ 4318004 w 4318004"/>
              <a:gd name="connsiteY1" fmla="*/ 3405519 h 3947521"/>
              <a:gd name="connsiteX2" fmla="*/ 2159002 w 4318004"/>
              <a:gd name="connsiteY2" fmla="*/ 3947521 h 3947521"/>
              <a:gd name="connsiteX3" fmla="*/ 0 w 4318004"/>
              <a:gd name="connsiteY3" fmla="*/ 0 h 3947521"/>
              <a:gd name="connsiteX4" fmla="*/ 4318004 w 4318004"/>
              <a:gd name="connsiteY4" fmla="*/ 0 h 3947521"/>
              <a:gd name="connsiteX5" fmla="*/ 4318004 w 4318004"/>
              <a:gd name="connsiteY5" fmla="*/ 1339228 h 3947521"/>
              <a:gd name="connsiteX6" fmla="*/ 4318004 w 4318004"/>
              <a:gd name="connsiteY6" fmla="*/ 2122339 h 3947521"/>
              <a:gd name="connsiteX7" fmla="*/ 4318004 w 4318004"/>
              <a:gd name="connsiteY7" fmla="*/ 3405518 h 3947521"/>
              <a:gd name="connsiteX8" fmla="*/ 0 w 4318004"/>
              <a:gd name="connsiteY8" fmla="*/ 3405518 h 3947521"/>
              <a:gd name="connsiteX9" fmla="*/ 0 w 4318004"/>
              <a:gd name="connsiteY9" fmla="*/ 2122339 h 3947521"/>
              <a:gd name="connsiteX10" fmla="*/ 0 w 4318004"/>
              <a:gd name="connsiteY10" fmla="*/ 1339228 h 394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4" h="3947521">
                <a:moveTo>
                  <a:pt x="0" y="3405519"/>
                </a:moveTo>
                <a:lnTo>
                  <a:pt x="4318004" y="3405519"/>
                </a:lnTo>
                <a:lnTo>
                  <a:pt x="2159002" y="3947521"/>
                </a:lnTo>
                <a:close/>
                <a:moveTo>
                  <a:pt x="0" y="0"/>
                </a:moveTo>
                <a:lnTo>
                  <a:pt x="4318004" y="0"/>
                </a:lnTo>
                <a:lnTo>
                  <a:pt x="4318004" y="1339228"/>
                </a:lnTo>
                <a:lnTo>
                  <a:pt x="4318004" y="2122339"/>
                </a:lnTo>
                <a:lnTo>
                  <a:pt x="4318004" y="3405518"/>
                </a:lnTo>
                <a:lnTo>
                  <a:pt x="0" y="3405518"/>
                </a:lnTo>
                <a:lnTo>
                  <a:pt x="0" y="2122339"/>
                </a:lnTo>
                <a:lnTo>
                  <a:pt x="0" y="1339228"/>
                </a:lnTo>
                <a:close/>
              </a:path>
            </a:pathLst>
          </a:cu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63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二、项目结构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74713" y="3424636"/>
            <a:ext cx="2303916" cy="2612571"/>
            <a:chOff x="874713" y="3193141"/>
            <a:chExt cx="2303916" cy="2612571"/>
          </a:xfrm>
        </p:grpSpPr>
        <p:sp>
          <p:nvSpPr>
            <p:cNvPr id="7" name="矩形 6"/>
            <p:cNvSpPr/>
            <p:nvPr/>
          </p:nvSpPr>
          <p:spPr>
            <a:xfrm>
              <a:off x="874713" y="3193141"/>
              <a:ext cx="2303916" cy="261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48728" y="3677662"/>
              <a:ext cx="1912461" cy="15446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客户端上的功能主要结构框架，包括首页的</a:t>
              </a: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4</a:t>
              </a: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个功能以及登录成功后进入主页的</a:t>
              </a: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6</a:t>
              </a: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个功能。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74713" y="1944180"/>
            <a:ext cx="2303916" cy="1349828"/>
            <a:chOff x="874713" y="1712685"/>
            <a:chExt cx="2303916" cy="1349828"/>
          </a:xfrm>
        </p:grpSpPr>
        <p:sp>
          <p:nvSpPr>
            <p:cNvPr id="19" name="矩形 18"/>
            <p:cNvSpPr/>
            <p:nvPr/>
          </p:nvSpPr>
          <p:spPr>
            <a:xfrm>
              <a:off x="874713" y="1712685"/>
              <a:ext cx="2303916" cy="1349828"/>
            </a:xfrm>
            <a:prstGeom prst="rect">
              <a:avLst/>
            </a:prstGeom>
            <a:solidFill>
              <a:srgbClr val="151472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08867" y="2430982"/>
              <a:ext cx="2241974" cy="3969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客户端功能</a:t>
              </a:r>
            </a:p>
          </p:txBody>
        </p:sp>
        <p:sp>
          <p:nvSpPr>
            <p:cNvPr id="21" name="椭圆 29"/>
            <p:cNvSpPr/>
            <p:nvPr/>
          </p:nvSpPr>
          <p:spPr>
            <a:xfrm>
              <a:off x="1796764" y="1933886"/>
              <a:ext cx="406382" cy="40638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341919" y="2165381"/>
            <a:ext cx="2241974" cy="894064"/>
            <a:chOff x="6341919" y="1933886"/>
            <a:chExt cx="2241974" cy="894064"/>
          </a:xfrm>
        </p:grpSpPr>
        <p:sp>
          <p:nvSpPr>
            <p:cNvPr id="28" name="矩形 27"/>
            <p:cNvSpPr/>
            <p:nvPr/>
          </p:nvSpPr>
          <p:spPr>
            <a:xfrm>
              <a:off x="6341919" y="2430982"/>
              <a:ext cx="2241974" cy="3969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项目源</a:t>
              </a:r>
            </a:p>
          </p:txBody>
        </p:sp>
        <p:sp>
          <p:nvSpPr>
            <p:cNvPr id="29" name="椭圆 31"/>
            <p:cNvSpPr/>
            <p:nvPr/>
          </p:nvSpPr>
          <p:spPr>
            <a:xfrm>
              <a:off x="7314127" y="1933886"/>
              <a:ext cx="340354" cy="406382"/>
            </a:xfrm>
            <a:custGeom>
              <a:avLst/>
              <a:gdLst>
                <a:gd name="connsiteX0" fmla="*/ 206816 w 281869"/>
                <a:gd name="connsiteY0" fmla="*/ 79120 h 336550"/>
                <a:gd name="connsiteX1" fmla="*/ 201524 w 281869"/>
                <a:gd name="connsiteY1" fmla="*/ 85782 h 336550"/>
                <a:gd name="connsiteX2" fmla="*/ 201524 w 281869"/>
                <a:gd name="connsiteY2" fmla="*/ 92444 h 336550"/>
                <a:gd name="connsiteX3" fmla="*/ 205493 w 281869"/>
                <a:gd name="connsiteY3" fmla="*/ 96441 h 336550"/>
                <a:gd name="connsiteX4" fmla="*/ 198878 w 281869"/>
                <a:gd name="connsiteY4" fmla="*/ 133748 h 336550"/>
                <a:gd name="connsiteX5" fmla="*/ 198878 w 281869"/>
                <a:gd name="connsiteY5" fmla="*/ 137745 h 336550"/>
                <a:gd name="connsiteX6" fmla="*/ 206816 w 281869"/>
                <a:gd name="connsiteY6" fmla="*/ 149736 h 336550"/>
                <a:gd name="connsiteX7" fmla="*/ 213430 w 281869"/>
                <a:gd name="connsiteY7" fmla="*/ 149736 h 336550"/>
                <a:gd name="connsiteX8" fmla="*/ 221368 w 281869"/>
                <a:gd name="connsiteY8" fmla="*/ 137745 h 336550"/>
                <a:gd name="connsiteX9" fmla="*/ 221368 w 281869"/>
                <a:gd name="connsiteY9" fmla="*/ 133748 h 336550"/>
                <a:gd name="connsiteX10" fmla="*/ 214753 w 281869"/>
                <a:gd name="connsiteY10" fmla="*/ 96441 h 336550"/>
                <a:gd name="connsiteX11" fmla="*/ 220045 w 281869"/>
                <a:gd name="connsiteY11" fmla="*/ 92444 h 336550"/>
                <a:gd name="connsiteX12" fmla="*/ 220045 w 281869"/>
                <a:gd name="connsiteY12" fmla="*/ 85782 h 336550"/>
                <a:gd name="connsiteX13" fmla="*/ 213430 w 281869"/>
                <a:gd name="connsiteY13" fmla="*/ 79120 h 336550"/>
                <a:gd name="connsiteX14" fmla="*/ 206816 w 281869"/>
                <a:gd name="connsiteY14" fmla="*/ 79120 h 336550"/>
                <a:gd name="connsiteX15" fmla="*/ 68439 w 281869"/>
                <a:gd name="connsiteY15" fmla="*/ 79120 h 336550"/>
                <a:gd name="connsiteX16" fmla="*/ 61824 w 281869"/>
                <a:gd name="connsiteY16" fmla="*/ 85782 h 336550"/>
                <a:gd name="connsiteX17" fmla="*/ 61824 w 281869"/>
                <a:gd name="connsiteY17" fmla="*/ 92444 h 336550"/>
                <a:gd name="connsiteX18" fmla="*/ 67116 w 281869"/>
                <a:gd name="connsiteY18" fmla="*/ 96441 h 336550"/>
                <a:gd name="connsiteX19" fmla="*/ 60501 w 281869"/>
                <a:gd name="connsiteY19" fmla="*/ 133748 h 336550"/>
                <a:gd name="connsiteX20" fmla="*/ 60501 w 281869"/>
                <a:gd name="connsiteY20" fmla="*/ 137745 h 336550"/>
                <a:gd name="connsiteX21" fmla="*/ 68439 w 281869"/>
                <a:gd name="connsiteY21" fmla="*/ 149736 h 336550"/>
                <a:gd name="connsiteX22" fmla="*/ 75053 w 281869"/>
                <a:gd name="connsiteY22" fmla="*/ 149736 h 336550"/>
                <a:gd name="connsiteX23" fmla="*/ 82991 w 281869"/>
                <a:gd name="connsiteY23" fmla="*/ 137745 h 336550"/>
                <a:gd name="connsiteX24" fmla="*/ 82991 w 281869"/>
                <a:gd name="connsiteY24" fmla="*/ 133748 h 336550"/>
                <a:gd name="connsiteX25" fmla="*/ 76376 w 281869"/>
                <a:gd name="connsiteY25" fmla="*/ 96441 h 336550"/>
                <a:gd name="connsiteX26" fmla="*/ 80345 w 281869"/>
                <a:gd name="connsiteY26" fmla="*/ 92444 h 336550"/>
                <a:gd name="connsiteX27" fmla="*/ 80345 w 281869"/>
                <a:gd name="connsiteY27" fmla="*/ 85782 h 336550"/>
                <a:gd name="connsiteX28" fmla="*/ 75053 w 281869"/>
                <a:gd name="connsiteY28" fmla="*/ 79120 h 336550"/>
                <a:gd name="connsiteX29" fmla="*/ 68439 w 281869"/>
                <a:gd name="connsiteY29" fmla="*/ 79120 h 336550"/>
                <a:gd name="connsiteX30" fmla="*/ 21218 w 281869"/>
                <a:gd name="connsiteY30" fmla="*/ 69850 h 336550"/>
                <a:gd name="connsiteX31" fmla="*/ 121201 w 281869"/>
                <a:gd name="connsiteY31" fmla="*/ 69850 h 336550"/>
                <a:gd name="connsiteX32" fmla="*/ 135672 w 281869"/>
                <a:gd name="connsiteY32" fmla="*/ 83053 h 336550"/>
                <a:gd name="connsiteX33" fmla="*/ 140934 w 281869"/>
                <a:gd name="connsiteY33" fmla="*/ 113420 h 336550"/>
                <a:gd name="connsiteX34" fmla="*/ 146197 w 281869"/>
                <a:gd name="connsiteY34" fmla="*/ 83053 h 336550"/>
                <a:gd name="connsiteX35" fmla="*/ 160668 w 281869"/>
                <a:gd name="connsiteY35" fmla="*/ 69850 h 336550"/>
                <a:gd name="connsiteX36" fmla="*/ 260651 w 281869"/>
                <a:gd name="connsiteY36" fmla="*/ 69850 h 336550"/>
                <a:gd name="connsiteX37" fmla="*/ 275123 w 281869"/>
                <a:gd name="connsiteY37" fmla="*/ 83053 h 336550"/>
                <a:gd name="connsiteX38" fmla="*/ 281700 w 281869"/>
                <a:gd name="connsiteY38" fmla="*/ 196599 h 336550"/>
                <a:gd name="connsiteX39" fmla="*/ 269860 w 281869"/>
                <a:gd name="connsiteY39" fmla="*/ 211122 h 336550"/>
                <a:gd name="connsiteX40" fmla="*/ 254073 w 281869"/>
                <a:gd name="connsiteY40" fmla="*/ 199239 h 336550"/>
                <a:gd name="connsiteX41" fmla="*/ 250127 w 281869"/>
                <a:gd name="connsiteY41" fmla="*/ 125303 h 336550"/>
                <a:gd name="connsiteX42" fmla="*/ 248811 w 281869"/>
                <a:gd name="connsiteY42" fmla="*/ 319386 h 336550"/>
                <a:gd name="connsiteX43" fmla="*/ 231709 w 281869"/>
                <a:gd name="connsiteY43" fmla="*/ 336550 h 336550"/>
                <a:gd name="connsiteX44" fmla="*/ 215922 w 281869"/>
                <a:gd name="connsiteY44" fmla="*/ 319386 h 336550"/>
                <a:gd name="connsiteX45" fmla="*/ 215922 w 281869"/>
                <a:gd name="connsiteY45" fmla="*/ 213762 h 336550"/>
                <a:gd name="connsiteX46" fmla="*/ 210660 w 281869"/>
                <a:gd name="connsiteY46" fmla="*/ 208481 h 336550"/>
                <a:gd name="connsiteX47" fmla="*/ 204082 w 281869"/>
                <a:gd name="connsiteY47" fmla="*/ 213762 h 336550"/>
                <a:gd name="connsiteX48" fmla="*/ 204082 w 281869"/>
                <a:gd name="connsiteY48" fmla="*/ 319386 h 336550"/>
                <a:gd name="connsiteX49" fmla="*/ 186979 w 281869"/>
                <a:gd name="connsiteY49" fmla="*/ 336550 h 336550"/>
                <a:gd name="connsiteX50" fmla="*/ 171193 w 281869"/>
                <a:gd name="connsiteY50" fmla="*/ 319386 h 336550"/>
                <a:gd name="connsiteX51" fmla="*/ 171193 w 281869"/>
                <a:gd name="connsiteY51" fmla="*/ 121342 h 336550"/>
                <a:gd name="connsiteX52" fmla="*/ 155406 w 281869"/>
                <a:gd name="connsiteY52" fmla="*/ 199239 h 336550"/>
                <a:gd name="connsiteX53" fmla="*/ 140934 w 281869"/>
                <a:gd name="connsiteY53" fmla="*/ 211122 h 336550"/>
                <a:gd name="connsiteX54" fmla="*/ 126463 w 281869"/>
                <a:gd name="connsiteY54" fmla="*/ 199239 h 336550"/>
                <a:gd name="connsiteX55" fmla="*/ 110676 w 281869"/>
                <a:gd name="connsiteY55" fmla="*/ 125303 h 336550"/>
                <a:gd name="connsiteX56" fmla="*/ 110676 w 281869"/>
                <a:gd name="connsiteY56" fmla="*/ 319386 h 336550"/>
                <a:gd name="connsiteX57" fmla="*/ 93574 w 281869"/>
                <a:gd name="connsiteY57" fmla="*/ 336550 h 336550"/>
                <a:gd name="connsiteX58" fmla="*/ 77787 w 281869"/>
                <a:gd name="connsiteY58" fmla="*/ 319386 h 336550"/>
                <a:gd name="connsiteX59" fmla="*/ 77787 w 281869"/>
                <a:gd name="connsiteY59" fmla="*/ 213762 h 336550"/>
                <a:gd name="connsiteX60" fmla="*/ 71209 w 281869"/>
                <a:gd name="connsiteY60" fmla="*/ 208481 h 336550"/>
                <a:gd name="connsiteX61" fmla="*/ 65947 w 281869"/>
                <a:gd name="connsiteY61" fmla="*/ 213762 h 336550"/>
                <a:gd name="connsiteX62" fmla="*/ 65947 w 281869"/>
                <a:gd name="connsiteY62" fmla="*/ 319386 h 336550"/>
                <a:gd name="connsiteX63" fmla="*/ 48845 w 281869"/>
                <a:gd name="connsiteY63" fmla="*/ 336550 h 336550"/>
                <a:gd name="connsiteX64" fmla="*/ 33058 w 281869"/>
                <a:gd name="connsiteY64" fmla="*/ 319386 h 336550"/>
                <a:gd name="connsiteX65" fmla="*/ 33058 w 281869"/>
                <a:gd name="connsiteY65" fmla="*/ 121342 h 336550"/>
                <a:gd name="connsiteX66" fmla="*/ 27796 w 281869"/>
                <a:gd name="connsiteY66" fmla="*/ 199239 h 336550"/>
                <a:gd name="connsiteX67" fmla="*/ 12009 w 281869"/>
                <a:gd name="connsiteY67" fmla="*/ 211122 h 336550"/>
                <a:gd name="connsiteX68" fmla="*/ 169 w 281869"/>
                <a:gd name="connsiteY68" fmla="*/ 196599 h 336550"/>
                <a:gd name="connsiteX69" fmla="*/ 6746 w 281869"/>
                <a:gd name="connsiteY69" fmla="*/ 83053 h 336550"/>
                <a:gd name="connsiteX70" fmla="*/ 21218 w 281869"/>
                <a:gd name="connsiteY70" fmla="*/ 69850 h 336550"/>
                <a:gd name="connsiteX71" fmla="*/ 210785 w 281869"/>
                <a:gd name="connsiteY71" fmla="*/ 0 h 336550"/>
                <a:gd name="connsiteX72" fmla="*/ 241742 w 281869"/>
                <a:gd name="connsiteY72" fmla="*/ 30163 h 336550"/>
                <a:gd name="connsiteX73" fmla="*/ 210785 w 281869"/>
                <a:gd name="connsiteY73" fmla="*/ 60326 h 336550"/>
                <a:gd name="connsiteX74" fmla="*/ 179828 w 281869"/>
                <a:gd name="connsiteY74" fmla="*/ 30163 h 336550"/>
                <a:gd name="connsiteX75" fmla="*/ 210785 w 281869"/>
                <a:gd name="connsiteY75" fmla="*/ 0 h 336550"/>
                <a:gd name="connsiteX76" fmla="*/ 71085 w 281869"/>
                <a:gd name="connsiteY76" fmla="*/ 0 h 336550"/>
                <a:gd name="connsiteX77" fmla="*/ 102042 w 281869"/>
                <a:gd name="connsiteY77" fmla="*/ 30163 h 336550"/>
                <a:gd name="connsiteX78" fmla="*/ 71085 w 281869"/>
                <a:gd name="connsiteY78" fmla="*/ 60326 h 336550"/>
                <a:gd name="connsiteX79" fmla="*/ 40128 w 281869"/>
                <a:gd name="connsiteY79" fmla="*/ 30163 h 336550"/>
                <a:gd name="connsiteX80" fmla="*/ 71085 w 281869"/>
                <a:gd name="connsiteY80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81869" h="336550">
                  <a:moveTo>
                    <a:pt x="206816" y="79120"/>
                  </a:moveTo>
                  <a:cubicBezTo>
                    <a:pt x="206816" y="79120"/>
                    <a:pt x="206816" y="79120"/>
                    <a:pt x="201524" y="85782"/>
                  </a:cubicBezTo>
                  <a:cubicBezTo>
                    <a:pt x="198878" y="88447"/>
                    <a:pt x="198878" y="89779"/>
                    <a:pt x="201524" y="92444"/>
                  </a:cubicBezTo>
                  <a:cubicBezTo>
                    <a:pt x="201524" y="92444"/>
                    <a:pt x="201524" y="92444"/>
                    <a:pt x="205493" y="96441"/>
                  </a:cubicBezTo>
                  <a:cubicBezTo>
                    <a:pt x="205493" y="96441"/>
                    <a:pt x="205493" y="96441"/>
                    <a:pt x="198878" y="133748"/>
                  </a:cubicBezTo>
                  <a:cubicBezTo>
                    <a:pt x="198878" y="135080"/>
                    <a:pt x="198878" y="136413"/>
                    <a:pt x="198878" y="137745"/>
                  </a:cubicBezTo>
                  <a:cubicBezTo>
                    <a:pt x="198878" y="137745"/>
                    <a:pt x="198878" y="137745"/>
                    <a:pt x="206816" y="149736"/>
                  </a:cubicBezTo>
                  <a:cubicBezTo>
                    <a:pt x="208139" y="152401"/>
                    <a:pt x="212107" y="152401"/>
                    <a:pt x="213430" y="149736"/>
                  </a:cubicBezTo>
                  <a:cubicBezTo>
                    <a:pt x="213430" y="149736"/>
                    <a:pt x="213430" y="149736"/>
                    <a:pt x="221368" y="137745"/>
                  </a:cubicBezTo>
                  <a:cubicBezTo>
                    <a:pt x="222691" y="136413"/>
                    <a:pt x="222691" y="135080"/>
                    <a:pt x="221368" y="133748"/>
                  </a:cubicBezTo>
                  <a:cubicBezTo>
                    <a:pt x="221368" y="133748"/>
                    <a:pt x="221368" y="133748"/>
                    <a:pt x="214753" y="96441"/>
                  </a:cubicBezTo>
                  <a:cubicBezTo>
                    <a:pt x="214753" y="96441"/>
                    <a:pt x="214753" y="96441"/>
                    <a:pt x="220045" y="92444"/>
                  </a:cubicBezTo>
                  <a:cubicBezTo>
                    <a:pt x="221368" y="89779"/>
                    <a:pt x="221368" y="88447"/>
                    <a:pt x="220045" y="85782"/>
                  </a:cubicBezTo>
                  <a:cubicBezTo>
                    <a:pt x="220045" y="85782"/>
                    <a:pt x="220045" y="85782"/>
                    <a:pt x="213430" y="79120"/>
                  </a:cubicBezTo>
                  <a:cubicBezTo>
                    <a:pt x="212107" y="77788"/>
                    <a:pt x="209462" y="77788"/>
                    <a:pt x="206816" y="79120"/>
                  </a:cubicBezTo>
                  <a:close/>
                  <a:moveTo>
                    <a:pt x="68439" y="79120"/>
                  </a:moveTo>
                  <a:cubicBezTo>
                    <a:pt x="68439" y="79120"/>
                    <a:pt x="68439" y="79120"/>
                    <a:pt x="61824" y="85782"/>
                  </a:cubicBezTo>
                  <a:cubicBezTo>
                    <a:pt x="60501" y="88447"/>
                    <a:pt x="60501" y="89779"/>
                    <a:pt x="61824" y="92444"/>
                  </a:cubicBezTo>
                  <a:cubicBezTo>
                    <a:pt x="61824" y="92444"/>
                    <a:pt x="61824" y="92444"/>
                    <a:pt x="67116" y="96441"/>
                  </a:cubicBezTo>
                  <a:cubicBezTo>
                    <a:pt x="67116" y="96441"/>
                    <a:pt x="67116" y="96441"/>
                    <a:pt x="60501" y="133748"/>
                  </a:cubicBezTo>
                  <a:cubicBezTo>
                    <a:pt x="59178" y="135080"/>
                    <a:pt x="59178" y="136413"/>
                    <a:pt x="60501" y="137745"/>
                  </a:cubicBezTo>
                  <a:cubicBezTo>
                    <a:pt x="60501" y="137745"/>
                    <a:pt x="60501" y="137745"/>
                    <a:pt x="68439" y="149736"/>
                  </a:cubicBezTo>
                  <a:cubicBezTo>
                    <a:pt x="69762" y="152401"/>
                    <a:pt x="73730" y="152401"/>
                    <a:pt x="75053" y="149736"/>
                  </a:cubicBezTo>
                  <a:cubicBezTo>
                    <a:pt x="75053" y="149736"/>
                    <a:pt x="75053" y="149736"/>
                    <a:pt x="82991" y="137745"/>
                  </a:cubicBezTo>
                  <a:cubicBezTo>
                    <a:pt x="82991" y="136413"/>
                    <a:pt x="82991" y="135080"/>
                    <a:pt x="82991" y="133748"/>
                  </a:cubicBezTo>
                  <a:cubicBezTo>
                    <a:pt x="82991" y="133748"/>
                    <a:pt x="82991" y="133748"/>
                    <a:pt x="76376" y="96441"/>
                  </a:cubicBezTo>
                  <a:cubicBezTo>
                    <a:pt x="76376" y="96441"/>
                    <a:pt x="76376" y="96441"/>
                    <a:pt x="80345" y="92444"/>
                  </a:cubicBezTo>
                  <a:cubicBezTo>
                    <a:pt x="82991" y="89779"/>
                    <a:pt x="82991" y="88447"/>
                    <a:pt x="80345" y="85782"/>
                  </a:cubicBezTo>
                  <a:cubicBezTo>
                    <a:pt x="80345" y="85782"/>
                    <a:pt x="80345" y="85782"/>
                    <a:pt x="75053" y="79120"/>
                  </a:cubicBezTo>
                  <a:cubicBezTo>
                    <a:pt x="72407" y="77788"/>
                    <a:pt x="69762" y="77788"/>
                    <a:pt x="68439" y="79120"/>
                  </a:cubicBezTo>
                  <a:close/>
                  <a:moveTo>
                    <a:pt x="21218" y="69850"/>
                  </a:moveTo>
                  <a:cubicBezTo>
                    <a:pt x="21218" y="69850"/>
                    <a:pt x="21218" y="69850"/>
                    <a:pt x="121201" y="69850"/>
                  </a:cubicBezTo>
                  <a:cubicBezTo>
                    <a:pt x="129094" y="69850"/>
                    <a:pt x="135672" y="76451"/>
                    <a:pt x="135672" y="83053"/>
                  </a:cubicBezTo>
                  <a:cubicBezTo>
                    <a:pt x="135672" y="83053"/>
                    <a:pt x="135672" y="83053"/>
                    <a:pt x="140934" y="113420"/>
                  </a:cubicBezTo>
                  <a:cubicBezTo>
                    <a:pt x="140934" y="113420"/>
                    <a:pt x="140934" y="113420"/>
                    <a:pt x="146197" y="83053"/>
                  </a:cubicBezTo>
                  <a:cubicBezTo>
                    <a:pt x="146197" y="76451"/>
                    <a:pt x="152775" y="69850"/>
                    <a:pt x="160668" y="69850"/>
                  </a:cubicBezTo>
                  <a:cubicBezTo>
                    <a:pt x="160668" y="69850"/>
                    <a:pt x="160668" y="69850"/>
                    <a:pt x="260651" y="69850"/>
                  </a:cubicBezTo>
                  <a:cubicBezTo>
                    <a:pt x="267229" y="69850"/>
                    <a:pt x="273807" y="76451"/>
                    <a:pt x="275123" y="83053"/>
                  </a:cubicBezTo>
                  <a:cubicBezTo>
                    <a:pt x="275123" y="83053"/>
                    <a:pt x="275123" y="83053"/>
                    <a:pt x="281700" y="196599"/>
                  </a:cubicBezTo>
                  <a:cubicBezTo>
                    <a:pt x="283016" y="204520"/>
                    <a:pt x="276438" y="211122"/>
                    <a:pt x="269860" y="211122"/>
                  </a:cubicBezTo>
                  <a:cubicBezTo>
                    <a:pt x="261967" y="212442"/>
                    <a:pt x="255389" y="205841"/>
                    <a:pt x="254073" y="199239"/>
                  </a:cubicBezTo>
                  <a:cubicBezTo>
                    <a:pt x="254073" y="199239"/>
                    <a:pt x="254073" y="199239"/>
                    <a:pt x="250127" y="125303"/>
                  </a:cubicBezTo>
                  <a:cubicBezTo>
                    <a:pt x="250127" y="125303"/>
                    <a:pt x="250127" y="125303"/>
                    <a:pt x="248811" y="319386"/>
                  </a:cubicBezTo>
                  <a:cubicBezTo>
                    <a:pt x="248811" y="329949"/>
                    <a:pt x="240918" y="336550"/>
                    <a:pt x="231709" y="336550"/>
                  </a:cubicBezTo>
                  <a:cubicBezTo>
                    <a:pt x="222500" y="336550"/>
                    <a:pt x="215922" y="328628"/>
                    <a:pt x="215922" y="319386"/>
                  </a:cubicBezTo>
                  <a:cubicBezTo>
                    <a:pt x="215922" y="319386"/>
                    <a:pt x="215922" y="319386"/>
                    <a:pt x="215922" y="213762"/>
                  </a:cubicBezTo>
                  <a:cubicBezTo>
                    <a:pt x="215922" y="211122"/>
                    <a:pt x="213291" y="208481"/>
                    <a:pt x="210660" y="208481"/>
                  </a:cubicBezTo>
                  <a:cubicBezTo>
                    <a:pt x="206713" y="208481"/>
                    <a:pt x="204082" y="211122"/>
                    <a:pt x="204082" y="213762"/>
                  </a:cubicBezTo>
                  <a:cubicBezTo>
                    <a:pt x="204082" y="213762"/>
                    <a:pt x="204082" y="213762"/>
                    <a:pt x="204082" y="319386"/>
                  </a:cubicBezTo>
                  <a:cubicBezTo>
                    <a:pt x="204082" y="329949"/>
                    <a:pt x="196188" y="336550"/>
                    <a:pt x="186979" y="336550"/>
                  </a:cubicBezTo>
                  <a:cubicBezTo>
                    <a:pt x="177770" y="336550"/>
                    <a:pt x="171193" y="328628"/>
                    <a:pt x="171193" y="319386"/>
                  </a:cubicBezTo>
                  <a:cubicBezTo>
                    <a:pt x="171193" y="319386"/>
                    <a:pt x="171193" y="319386"/>
                    <a:pt x="171193" y="121342"/>
                  </a:cubicBezTo>
                  <a:cubicBezTo>
                    <a:pt x="171193" y="121342"/>
                    <a:pt x="171193" y="121342"/>
                    <a:pt x="155406" y="199239"/>
                  </a:cubicBezTo>
                  <a:cubicBezTo>
                    <a:pt x="154090" y="205841"/>
                    <a:pt x="148828" y="212442"/>
                    <a:pt x="140934" y="211122"/>
                  </a:cubicBezTo>
                  <a:cubicBezTo>
                    <a:pt x="133041" y="212442"/>
                    <a:pt x="127779" y="205841"/>
                    <a:pt x="126463" y="199239"/>
                  </a:cubicBezTo>
                  <a:cubicBezTo>
                    <a:pt x="126463" y="199239"/>
                    <a:pt x="126463" y="199239"/>
                    <a:pt x="110676" y="125303"/>
                  </a:cubicBezTo>
                  <a:cubicBezTo>
                    <a:pt x="110676" y="125303"/>
                    <a:pt x="110676" y="125303"/>
                    <a:pt x="110676" y="319386"/>
                  </a:cubicBezTo>
                  <a:cubicBezTo>
                    <a:pt x="110676" y="329949"/>
                    <a:pt x="102783" y="336550"/>
                    <a:pt x="93574" y="336550"/>
                  </a:cubicBezTo>
                  <a:cubicBezTo>
                    <a:pt x="84365" y="336550"/>
                    <a:pt x="77787" y="328628"/>
                    <a:pt x="77787" y="319386"/>
                  </a:cubicBezTo>
                  <a:cubicBezTo>
                    <a:pt x="77787" y="319386"/>
                    <a:pt x="77787" y="319386"/>
                    <a:pt x="77787" y="213762"/>
                  </a:cubicBezTo>
                  <a:cubicBezTo>
                    <a:pt x="77787" y="211122"/>
                    <a:pt x="75156" y="208481"/>
                    <a:pt x="71209" y="208481"/>
                  </a:cubicBezTo>
                  <a:cubicBezTo>
                    <a:pt x="68578" y="208481"/>
                    <a:pt x="65947" y="211122"/>
                    <a:pt x="65947" y="213762"/>
                  </a:cubicBezTo>
                  <a:cubicBezTo>
                    <a:pt x="65947" y="213762"/>
                    <a:pt x="65947" y="213762"/>
                    <a:pt x="65947" y="319386"/>
                  </a:cubicBezTo>
                  <a:cubicBezTo>
                    <a:pt x="65947" y="329949"/>
                    <a:pt x="58054" y="336550"/>
                    <a:pt x="48845" y="336550"/>
                  </a:cubicBezTo>
                  <a:cubicBezTo>
                    <a:pt x="39636" y="336550"/>
                    <a:pt x="33058" y="328628"/>
                    <a:pt x="33058" y="319386"/>
                  </a:cubicBezTo>
                  <a:cubicBezTo>
                    <a:pt x="33058" y="319386"/>
                    <a:pt x="33058" y="319386"/>
                    <a:pt x="33058" y="121342"/>
                  </a:cubicBezTo>
                  <a:cubicBezTo>
                    <a:pt x="33058" y="121342"/>
                    <a:pt x="33058" y="121342"/>
                    <a:pt x="27796" y="199239"/>
                  </a:cubicBezTo>
                  <a:cubicBezTo>
                    <a:pt x="26480" y="205841"/>
                    <a:pt x="19902" y="212442"/>
                    <a:pt x="12009" y="211122"/>
                  </a:cubicBezTo>
                  <a:cubicBezTo>
                    <a:pt x="5431" y="211122"/>
                    <a:pt x="-1147" y="204520"/>
                    <a:pt x="169" y="196599"/>
                  </a:cubicBezTo>
                  <a:cubicBezTo>
                    <a:pt x="169" y="196599"/>
                    <a:pt x="169" y="196599"/>
                    <a:pt x="6746" y="83053"/>
                  </a:cubicBezTo>
                  <a:cubicBezTo>
                    <a:pt x="8062" y="76451"/>
                    <a:pt x="14640" y="69850"/>
                    <a:pt x="21218" y="69850"/>
                  </a:cubicBezTo>
                  <a:close/>
                  <a:moveTo>
                    <a:pt x="210785" y="0"/>
                  </a:moveTo>
                  <a:cubicBezTo>
                    <a:pt x="227882" y="0"/>
                    <a:pt x="241742" y="13504"/>
                    <a:pt x="241742" y="30163"/>
                  </a:cubicBezTo>
                  <a:cubicBezTo>
                    <a:pt x="241742" y="46822"/>
                    <a:pt x="227882" y="60326"/>
                    <a:pt x="210785" y="60326"/>
                  </a:cubicBezTo>
                  <a:cubicBezTo>
                    <a:pt x="193688" y="60326"/>
                    <a:pt x="179828" y="46822"/>
                    <a:pt x="179828" y="30163"/>
                  </a:cubicBezTo>
                  <a:cubicBezTo>
                    <a:pt x="179828" y="13504"/>
                    <a:pt x="193688" y="0"/>
                    <a:pt x="210785" y="0"/>
                  </a:cubicBezTo>
                  <a:close/>
                  <a:moveTo>
                    <a:pt x="71085" y="0"/>
                  </a:moveTo>
                  <a:cubicBezTo>
                    <a:pt x="88182" y="0"/>
                    <a:pt x="102042" y="13504"/>
                    <a:pt x="102042" y="30163"/>
                  </a:cubicBezTo>
                  <a:cubicBezTo>
                    <a:pt x="102042" y="46822"/>
                    <a:pt x="88182" y="60326"/>
                    <a:pt x="71085" y="60326"/>
                  </a:cubicBezTo>
                  <a:cubicBezTo>
                    <a:pt x="53988" y="60326"/>
                    <a:pt x="40128" y="46822"/>
                    <a:pt x="40128" y="30163"/>
                  </a:cubicBezTo>
                  <a:cubicBezTo>
                    <a:pt x="40128" y="13504"/>
                    <a:pt x="53988" y="0"/>
                    <a:pt x="710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D588DB4E-012A-0B7C-F96A-95C3BDF2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40" y="1455339"/>
            <a:ext cx="7062982" cy="46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二、项目结构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C22140-261D-44C3-A3FF-14D13EE7E6E2}"/>
              </a:ext>
            </a:extLst>
          </p:cNvPr>
          <p:cNvSpPr/>
          <p:nvPr/>
        </p:nvSpPr>
        <p:spPr>
          <a:xfrm>
            <a:off x="351936" y="3609675"/>
            <a:ext cx="2303916" cy="932183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迷你简菱心" panose="02010609000101010101" pitchFamily="49" charset="-122"/>
                <a:ea typeface="迷你简菱心" panose="02010609000101010101" pitchFamily="49" charset="-122"/>
              </a:rPr>
              <a:t>Lib</a:t>
            </a:r>
            <a:r>
              <a:rPr lang="zh-CN" altLang="en-US">
                <a:latin typeface="迷你简菱心" panose="02010609000101010101" pitchFamily="49" charset="-122"/>
                <a:ea typeface="迷你简菱心" panose="02010609000101010101" pitchFamily="49" charset="-122"/>
              </a:rPr>
              <a:t>包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DE84B91-B3DB-8D18-D39A-7C0A7114AF26}"/>
              </a:ext>
            </a:extLst>
          </p:cNvPr>
          <p:cNvSpPr/>
          <p:nvPr/>
        </p:nvSpPr>
        <p:spPr>
          <a:xfrm>
            <a:off x="9440867" y="2176685"/>
            <a:ext cx="2249688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邮箱发送</a:t>
            </a:r>
            <a:endParaRPr lang="en-US" altLang="zh-CN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0E9298-1E1E-5AF8-11B8-02B055028419}"/>
              </a:ext>
            </a:extLst>
          </p:cNvPr>
          <p:cNvSpPr/>
          <p:nvPr/>
        </p:nvSpPr>
        <p:spPr>
          <a:xfrm>
            <a:off x="9440867" y="2969308"/>
            <a:ext cx="2249688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转</a:t>
            </a:r>
            <a:r>
              <a:rPr lang="en-US" altLang="zh-CN"/>
              <a:t>JSON</a:t>
            </a:r>
            <a:r>
              <a:rPr lang="zh-CN" altLang="en-US"/>
              <a:t>字符串</a:t>
            </a:r>
            <a:endParaRPr lang="en-US" altLang="zh-CN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D0E741F-3E3C-F3E9-5B54-E2208CF912E1}"/>
              </a:ext>
            </a:extLst>
          </p:cNvPr>
          <p:cNvSpPr/>
          <p:nvPr/>
        </p:nvSpPr>
        <p:spPr>
          <a:xfrm>
            <a:off x="9458623" y="3761931"/>
            <a:ext cx="2249688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单元测试</a:t>
            </a:r>
            <a:endParaRPr lang="en-US" altLang="zh-CN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9150E43-1B34-640E-56BB-E6AD0B090C33}"/>
              </a:ext>
            </a:extLst>
          </p:cNvPr>
          <p:cNvSpPr/>
          <p:nvPr/>
        </p:nvSpPr>
        <p:spPr>
          <a:xfrm>
            <a:off x="9440867" y="4554554"/>
            <a:ext cx="2249688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邮件发送</a:t>
            </a:r>
            <a:endParaRPr lang="en-US" altLang="zh-CN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A6EA039-E55C-FF68-C4DE-773FD1DA71F6}"/>
              </a:ext>
            </a:extLst>
          </p:cNvPr>
          <p:cNvSpPr/>
          <p:nvPr/>
        </p:nvSpPr>
        <p:spPr>
          <a:xfrm>
            <a:off x="9458623" y="5347177"/>
            <a:ext cx="2249688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数据库连接</a:t>
            </a:r>
            <a:endParaRPr lang="en-US" altLang="zh-CN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9B6FC0D-5261-710D-5938-F25F714B3E9A}"/>
              </a:ext>
            </a:extLst>
          </p:cNvPr>
          <p:cNvSpPr/>
          <p:nvPr/>
        </p:nvSpPr>
        <p:spPr>
          <a:xfrm>
            <a:off x="3994306" y="2275516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commons-email-1.5.jar</a:t>
            </a:r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8BBD5C5-AA5E-889F-B59C-8628C9E08703}"/>
              </a:ext>
            </a:extLst>
          </p:cNvPr>
          <p:cNvSpPr/>
          <p:nvPr/>
        </p:nvSpPr>
        <p:spPr>
          <a:xfrm>
            <a:off x="3994305" y="3068150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fastjson-1.2.76.jar</a:t>
            </a:r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5D6C2E7-AD49-4B84-CA86-3D6D75DAEC5D}"/>
              </a:ext>
            </a:extLst>
          </p:cNvPr>
          <p:cNvSpPr/>
          <p:nvPr/>
        </p:nvSpPr>
        <p:spPr>
          <a:xfrm>
            <a:off x="3994305" y="3860762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junit-4.12.jar</a:t>
            </a:r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66B3A28-846A-52CF-CB10-EDA0C7CF5857}"/>
              </a:ext>
            </a:extLst>
          </p:cNvPr>
          <p:cNvSpPr/>
          <p:nvPr/>
        </p:nvSpPr>
        <p:spPr>
          <a:xfrm>
            <a:off x="3994304" y="4653396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mail.jar</a:t>
            </a:r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364880D-5558-3C90-7F74-8286B9FCCD77}"/>
              </a:ext>
            </a:extLst>
          </p:cNvPr>
          <p:cNvSpPr/>
          <p:nvPr/>
        </p:nvSpPr>
        <p:spPr>
          <a:xfrm>
            <a:off x="3994303" y="5446019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mysql-connector-j-8.0.31.jar</a:t>
            </a:r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5F260AF1-E722-A092-0863-9D7B3D827E30}"/>
              </a:ext>
            </a:extLst>
          </p:cNvPr>
          <p:cNvSpPr/>
          <p:nvPr/>
        </p:nvSpPr>
        <p:spPr>
          <a:xfrm>
            <a:off x="8122551" y="2275516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10752C37-CE7D-D601-2594-54F05A10B25F}"/>
              </a:ext>
            </a:extLst>
          </p:cNvPr>
          <p:cNvSpPr/>
          <p:nvPr/>
        </p:nvSpPr>
        <p:spPr>
          <a:xfrm>
            <a:off x="8122551" y="3018734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1E80A402-3755-5DAB-B9F1-344800D4E088}"/>
              </a:ext>
            </a:extLst>
          </p:cNvPr>
          <p:cNvSpPr/>
          <p:nvPr/>
        </p:nvSpPr>
        <p:spPr>
          <a:xfrm>
            <a:off x="8122550" y="3811351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6DE2F3DB-7870-0910-C5C3-0B653713F4B9}"/>
              </a:ext>
            </a:extLst>
          </p:cNvPr>
          <p:cNvSpPr/>
          <p:nvPr/>
        </p:nvSpPr>
        <p:spPr>
          <a:xfrm>
            <a:off x="8140307" y="4603968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E5FD5B95-A65A-FDB9-B83C-2E0B84BAADF9}"/>
              </a:ext>
            </a:extLst>
          </p:cNvPr>
          <p:cNvSpPr/>
          <p:nvPr/>
        </p:nvSpPr>
        <p:spPr>
          <a:xfrm>
            <a:off x="8192568" y="5397788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742DC36-C9F5-9618-31B6-F6C15FE584C1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2655852" y="2546279"/>
            <a:ext cx="1338454" cy="152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387B0DD-63BA-A080-A376-5735EE914144}"/>
              </a:ext>
            </a:extLst>
          </p:cNvPr>
          <p:cNvCxnSpPr>
            <a:stCxn id="6" idx="3"/>
            <a:endCxn id="18" idx="1"/>
          </p:cNvCxnSpPr>
          <p:nvPr/>
        </p:nvCxnSpPr>
        <p:spPr>
          <a:xfrm flipV="1">
            <a:off x="2655852" y="3338913"/>
            <a:ext cx="1338453" cy="73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E25D7C5-506B-4EC2-AC46-8E00F3BB7150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2655852" y="4075767"/>
            <a:ext cx="1338453" cy="5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5075BF0-D13B-3420-A134-C870295CF664}"/>
              </a:ext>
            </a:extLst>
          </p:cNvPr>
          <p:cNvCxnSpPr>
            <a:stCxn id="6" idx="3"/>
            <a:endCxn id="20" idx="1"/>
          </p:cNvCxnSpPr>
          <p:nvPr/>
        </p:nvCxnSpPr>
        <p:spPr>
          <a:xfrm>
            <a:off x="2655852" y="4075767"/>
            <a:ext cx="1338452" cy="84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32D76C8-2924-2BEE-F4B6-4EB080BD2C1C}"/>
              </a:ext>
            </a:extLst>
          </p:cNvPr>
          <p:cNvCxnSpPr>
            <a:stCxn id="6" idx="3"/>
            <a:endCxn id="31" idx="1"/>
          </p:cNvCxnSpPr>
          <p:nvPr/>
        </p:nvCxnSpPr>
        <p:spPr>
          <a:xfrm>
            <a:off x="2655852" y="4075767"/>
            <a:ext cx="1338451" cy="164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5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二、项目结构</a:t>
            </a: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9494837A-7966-9F2F-9F95-BA227283C3E8}"/>
              </a:ext>
            </a:extLst>
          </p:cNvPr>
          <p:cNvSpPr txBox="1"/>
          <p:nvPr/>
        </p:nvSpPr>
        <p:spPr>
          <a:xfrm>
            <a:off x="353889" y="6615937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94014B-9F1D-D4B0-99E2-F549680F4133}"/>
              </a:ext>
            </a:extLst>
          </p:cNvPr>
          <p:cNvSpPr/>
          <p:nvPr/>
        </p:nvSpPr>
        <p:spPr>
          <a:xfrm>
            <a:off x="501446" y="3732882"/>
            <a:ext cx="2303916" cy="932183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迷你简菱心" panose="02010609000101010101" pitchFamily="49" charset="-122"/>
                <a:ea typeface="迷你简菱心" panose="02010609000101010101" pitchFamily="49" charset="-122"/>
              </a:rPr>
              <a:t>文件结构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A67EB7D-6448-894E-4AFD-3D6B4EAEB9B2}"/>
              </a:ext>
            </a:extLst>
          </p:cNvPr>
          <p:cNvSpPr/>
          <p:nvPr/>
        </p:nvSpPr>
        <p:spPr>
          <a:xfrm>
            <a:off x="4651899" y="1550337"/>
            <a:ext cx="1597981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config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BEC6F3C-9CEF-7931-AE70-FA28106702C0}"/>
              </a:ext>
            </a:extLst>
          </p:cNvPr>
          <p:cNvSpPr/>
          <p:nvPr/>
        </p:nvSpPr>
        <p:spPr>
          <a:xfrm>
            <a:off x="4651899" y="2342960"/>
            <a:ext cx="1597981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controller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7795F25-5536-4E00-00E3-4E72619018E3}"/>
              </a:ext>
            </a:extLst>
          </p:cNvPr>
          <p:cNvSpPr/>
          <p:nvPr/>
        </p:nvSpPr>
        <p:spPr>
          <a:xfrm>
            <a:off x="4669655" y="3135583"/>
            <a:ext cx="1597981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/>
              <a:t>dao</a:t>
            </a:r>
            <a:endParaRPr lang="en-US" altLang="zh-CN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AD52EFA-FF66-D741-A8F8-50BA6C67E3F4}"/>
              </a:ext>
            </a:extLst>
          </p:cNvPr>
          <p:cNvSpPr/>
          <p:nvPr/>
        </p:nvSpPr>
        <p:spPr>
          <a:xfrm>
            <a:off x="4651899" y="3928206"/>
            <a:ext cx="1597981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/>
              <a:t>pojo</a:t>
            </a:r>
            <a:endParaRPr lang="en-US" altLang="zh-CN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FA73419-D14D-E137-9029-3616C6ADDFD8}"/>
              </a:ext>
            </a:extLst>
          </p:cNvPr>
          <p:cNvSpPr/>
          <p:nvPr/>
        </p:nvSpPr>
        <p:spPr>
          <a:xfrm>
            <a:off x="4669655" y="4720829"/>
            <a:ext cx="1597981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service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B8DE068-5E5D-C9FF-B3BB-24E6619BC9CD}"/>
              </a:ext>
            </a:extLst>
          </p:cNvPr>
          <p:cNvSpPr/>
          <p:nvPr/>
        </p:nvSpPr>
        <p:spPr>
          <a:xfrm>
            <a:off x="4651898" y="5513452"/>
            <a:ext cx="1597981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utils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93AA0D9-E8D3-9603-2752-E8B27B29F60F}"/>
              </a:ext>
            </a:extLst>
          </p:cNvPr>
          <p:cNvSpPr/>
          <p:nvPr/>
        </p:nvSpPr>
        <p:spPr>
          <a:xfrm>
            <a:off x="4651898" y="6306075"/>
            <a:ext cx="1597981" cy="541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view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8CA6405-C367-BE84-F0AB-FC70CC45446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805362" y="1821105"/>
            <a:ext cx="1846537" cy="237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C72BEC5-5CA4-CE4D-0431-5689BC4E9175}"/>
              </a:ext>
            </a:extLst>
          </p:cNvPr>
          <p:cNvCxnSpPr>
            <a:stCxn id="6" idx="3"/>
          </p:cNvCxnSpPr>
          <p:nvPr/>
        </p:nvCxnSpPr>
        <p:spPr>
          <a:xfrm flipV="1">
            <a:off x="2805362" y="2613728"/>
            <a:ext cx="1846536" cy="158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B9940BC-01B7-4ED7-8404-19F86BCBF41F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2805362" y="3406351"/>
            <a:ext cx="1864293" cy="79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2E3CA14-37FF-D5AE-71DA-7FB55F6DD223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2805362" y="4198974"/>
            <a:ext cx="1846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E875700-9963-212A-59F9-ED98230767BC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2805362" y="4198974"/>
            <a:ext cx="1864293" cy="79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C51C65E-2001-2175-DDA9-03B83CDADEBB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2805362" y="4198974"/>
            <a:ext cx="1846536" cy="158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2183748-C0C0-8186-BE9F-C5AEC6C87361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2805362" y="4198974"/>
            <a:ext cx="1846536" cy="237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EA1763B-B197-1D20-CB5F-56565B1CE6E1}"/>
              </a:ext>
            </a:extLst>
          </p:cNvPr>
          <p:cNvSpPr/>
          <p:nvPr/>
        </p:nvSpPr>
        <p:spPr>
          <a:xfrm>
            <a:off x="7688062" y="1550337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配置相关文件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4C8AB73-78C2-A42B-A052-44CA6E0C4FE9}"/>
              </a:ext>
            </a:extLst>
          </p:cNvPr>
          <p:cNvSpPr/>
          <p:nvPr/>
        </p:nvSpPr>
        <p:spPr>
          <a:xfrm>
            <a:off x="7688061" y="2342971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控制层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27EFF07-79E2-A094-A8A3-4579377EA5A1}"/>
              </a:ext>
            </a:extLst>
          </p:cNvPr>
          <p:cNvSpPr/>
          <p:nvPr/>
        </p:nvSpPr>
        <p:spPr>
          <a:xfrm>
            <a:off x="7688061" y="3135583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数据库操作层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2C4F161-BD74-F124-B186-8E20FE78DB63}"/>
              </a:ext>
            </a:extLst>
          </p:cNvPr>
          <p:cNvSpPr/>
          <p:nvPr/>
        </p:nvSpPr>
        <p:spPr>
          <a:xfrm>
            <a:off x="7688060" y="3928217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实体类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EEAFE46-1CE3-AA2B-BDC6-37DAA2549DC7}"/>
              </a:ext>
            </a:extLst>
          </p:cNvPr>
          <p:cNvSpPr/>
          <p:nvPr/>
        </p:nvSpPr>
        <p:spPr>
          <a:xfrm>
            <a:off x="7688059" y="4720840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业务层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DFB03E7-C3CC-D31A-F770-785595510B2F}"/>
              </a:ext>
            </a:extLst>
          </p:cNvPr>
          <p:cNvSpPr/>
          <p:nvPr/>
        </p:nvSpPr>
        <p:spPr>
          <a:xfrm>
            <a:off x="7688058" y="5513463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工具类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423E1D9-E7A6-E313-D29E-70A8E2F428D1}"/>
              </a:ext>
            </a:extLst>
          </p:cNvPr>
          <p:cNvSpPr/>
          <p:nvPr/>
        </p:nvSpPr>
        <p:spPr>
          <a:xfrm>
            <a:off x="7688057" y="6293274"/>
            <a:ext cx="3755255" cy="541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视图层</a:t>
            </a: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330CB7E7-191B-753E-FB72-975F2B292093}"/>
              </a:ext>
            </a:extLst>
          </p:cNvPr>
          <p:cNvSpPr/>
          <p:nvPr/>
        </p:nvSpPr>
        <p:spPr>
          <a:xfrm>
            <a:off x="6480860" y="1649157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AD0F30EC-B671-0011-C9D6-D22940ED1ACF}"/>
              </a:ext>
            </a:extLst>
          </p:cNvPr>
          <p:cNvSpPr/>
          <p:nvPr/>
        </p:nvSpPr>
        <p:spPr>
          <a:xfrm>
            <a:off x="6480860" y="2392375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5DD7C9D3-22A3-7644-F02E-85C596BC528E}"/>
              </a:ext>
            </a:extLst>
          </p:cNvPr>
          <p:cNvSpPr/>
          <p:nvPr/>
        </p:nvSpPr>
        <p:spPr>
          <a:xfrm>
            <a:off x="6480859" y="3184992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D71656B4-AD19-3603-A789-0D6334A63B73}"/>
              </a:ext>
            </a:extLst>
          </p:cNvPr>
          <p:cNvSpPr/>
          <p:nvPr/>
        </p:nvSpPr>
        <p:spPr>
          <a:xfrm>
            <a:off x="6498616" y="3977609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C1B7192D-0949-46CE-B727-A43AE7DE0F3F}"/>
              </a:ext>
            </a:extLst>
          </p:cNvPr>
          <p:cNvSpPr/>
          <p:nvPr/>
        </p:nvSpPr>
        <p:spPr>
          <a:xfrm>
            <a:off x="6550877" y="4771429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46470752-42BB-F0A8-1985-52E2BDEFB697}"/>
              </a:ext>
            </a:extLst>
          </p:cNvPr>
          <p:cNvSpPr/>
          <p:nvPr/>
        </p:nvSpPr>
        <p:spPr>
          <a:xfrm>
            <a:off x="6529846" y="5562843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B17E24EC-40D4-6AD1-762E-BC3E2E01B357}"/>
              </a:ext>
            </a:extLst>
          </p:cNvPr>
          <p:cNvSpPr/>
          <p:nvPr/>
        </p:nvSpPr>
        <p:spPr>
          <a:xfrm>
            <a:off x="6525568" y="6334824"/>
            <a:ext cx="949910" cy="442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0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501446" y="1204687"/>
            <a:ext cx="1118910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8900000">
            <a:off x="390677" y="429453"/>
            <a:ext cx="566057" cy="566057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8900000">
            <a:off x="881320" y="551068"/>
            <a:ext cx="333829" cy="333829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9827" y="371747"/>
            <a:ext cx="56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rgbClr val="15147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二、项目结构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97FB597-0D6D-2B7D-081E-48A4C923F56C}"/>
              </a:ext>
            </a:extLst>
          </p:cNvPr>
          <p:cNvSpPr/>
          <p:nvPr/>
        </p:nvSpPr>
        <p:spPr>
          <a:xfrm>
            <a:off x="581123" y="1615440"/>
            <a:ext cx="2303916" cy="932183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迷你简菱心" panose="02010609000101010101" pitchFamily="49" charset="-122"/>
                <a:ea typeface="迷你简菱心" panose="02010609000101010101" pitchFamily="49" charset="-122"/>
              </a:rPr>
              <a:t>客户端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F18C223-67D5-0672-6E88-AA001D33C2E0}"/>
              </a:ext>
            </a:extLst>
          </p:cNvPr>
          <p:cNvSpPr/>
          <p:nvPr/>
        </p:nvSpPr>
        <p:spPr>
          <a:xfrm>
            <a:off x="9306961" y="1615439"/>
            <a:ext cx="2303916" cy="932183"/>
          </a:xfrm>
          <a:prstGeom prst="rect">
            <a:avLst/>
          </a:prstGeom>
          <a:solidFill>
            <a:srgbClr val="15147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迷你简菱心" panose="02010609000101010101" pitchFamily="49" charset="-122"/>
                <a:ea typeface="迷你简菱心" panose="02010609000101010101" pitchFamily="49" charset="-122"/>
              </a:rPr>
              <a:t>服务端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5AABBFA-AEBA-0804-A747-31065E1BF833}"/>
              </a:ext>
            </a:extLst>
          </p:cNvPr>
          <p:cNvGrpSpPr/>
          <p:nvPr/>
        </p:nvGrpSpPr>
        <p:grpSpPr>
          <a:xfrm>
            <a:off x="581123" y="2792176"/>
            <a:ext cx="2303916" cy="2612571"/>
            <a:chOff x="2276757" y="2590099"/>
            <a:chExt cx="2303916" cy="261257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C324793-3670-B05F-143C-7C4E4F493E5B}"/>
                </a:ext>
              </a:extLst>
            </p:cNvPr>
            <p:cNvSpPr/>
            <p:nvPr/>
          </p:nvSpPr>
          <p:spPr>
            <a:xfrm>
              <a:off x="2276757" y="2590099"/>
              <a:ext cx="2303916" cy="261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4433515-7171-2FE7-AD3C-2738A9347E1F}"/>
                </a:ext>
              </a:extLst>
            </p:cNvPr>
            <p:cNvSpPr/>
            <p:nvPr/>
          </p:nvSpPr>
          <p:spPr>
            <a:xfrm>
              <a:off x="2472485" y="2976326"/>
              <a:ext cx="1912461" cy="18401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运行程序，进入系统首页，当登录成功后，进入系统主页，并且开启读消息线程，接收其他客户端发送的消息。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7B9382-51B8-7F98-4AEF-4AC28A318AFB}"/>
              </a:ext>
            </a:extLst>
          </p:cNvPr>
          <p:cNvGrpSpPr/>
          <p:nvPr/>
        </p:nvGrpSpPr>
        <p:grpSpPr>
          <a:xfrm>
            <a:off x="9361251" y="2792175"/>
            <a:ext cx="2303916" cy="2612571"/>
            <a:chOff x="874713" y="3193141"/>
            <a:chExt cx="2303916" cy="261257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D651205-FB78-6A27-ACA1-B1371FDE2C08}"/>
                </a:ext>
              </a:extLst>
            </p:cNvPr>
            <p:cNvSpPr/>
            <p:nvPr/>
          </p:nvSpPr>
          <p:spPr>
            <a:xfrm>
              <a:off x="874713" y="3193141"/>
              <a:ext cx="2303916" cy="261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4AF5FB8-1611-9EA1-7B96-9D6392C6133C}"/>
                </a:ext>
              </a:extLst>
            </p:cNvPr>
            <p:cNvSpPr/>
            <p:nvPr/>
          </p:nvSpPr>
          <p:spPr>
            <a:xfrm>
              <a:off x="1048728" y="3677662"/>
              <a:ext cx="1912461" cy="15938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服务端以对应客户端的每个业务请求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进行相应处理，所以结构与客户端基本相同。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49D92B24-E552-7983-E73E-3648C25B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01" y="1997023"/>
            <a:ext cx="4963998" cy="31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396</Words>
  <Application>Microsoft Office PowerPoint</Application>
  <PresentationFormat>宽屏</PresentationFormat>
  <Paragraphs>139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冬青黑体简体中文 W3</vt:lpstr>
      <vt:lpstr>方正尚酷简体</vt:lpstr>
      <vt:lpstr>迷你简菱心</vt:lpstr>
      <vt:lpstr>微软雅黑</vt:lpstr>
      <vt:lpstr>微软雅黑 Light</vt:lpstr>
      <vt:lpstr>Agency FB</vt:lpstr>
      <vt:lpstr>Arial</vt:lpstr>
      <vt:lpstr>Calibri</vt:lpstr>
      <vt:lpstr>Calibri Light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商业计划书</dc:title>
  <dc:creator>第一PPT</dc:creator>
  <cp:keywords>www.1ppt.com</cp:keywords>
  <dc:description>www.1ppt.com</dc:description>
  <cp:lastModifiedBy>Y bloom</cp:lastModifiedBy>
  <cp:revision>23</cp:revision>
  <dcterms:created xsi:type="dcterms:W3CDTF">2017-09-12T12:16:44Z</dcterms:created>
  <dcterms:modified xsi:type="dcterms:W3CDTF">2022-11-14T03:39:35Z</dcterms:modified>
</cp:coreProperties>
</file>